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62" r:id="rId3"/>
    <p:sldId id="263" r:id="rId4"/>
    <p:sldId id="342" r:id="rId5"/>
    <p:sldId id="355" r:id="rId6"/>
    <p:sldId id="289" r:id="rId7"/>
    <p:sldId id="274" r:id="rId8"/>
    <p:sldId id="359" r:id="rId9"/>
    <p:sldId id="360" r:id="rId10"/>
    <p:sldId id="361" r:id="rId11"/>
    <p:sldId id="362" r:id="rId12"/>
    <p:sldId id="356" r:id="rId13"/>
    <p:sldId id="352" r:id="rId14"/>
    <p:sldId id="358" r:id="rId15"/>
    <p:sldId id="357" r:id="rId16"/>
    <p:sldId id="343" r:id="rId17"/>
    <p:sldId id="290" r:id="rId1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764"/>
    <a:srgbClr val="64223A"/>
    <a:srgbClr val="2374B5"/>
    <a:srgbClr val="53823A"/>
    <a:srgbClr val="B2D4F0"/>
    <a:srgbClr val="D5E8F7"/>
    <a:srgbClr val="1F354D"/>
    <a:srgbClr val="F7A621"/>
    <a:srgbClr val="58697D"/>
    <a:srgbClr val="E47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12" autoAdjust="0"/>
    <p:restoredTop sz="85609" autoAdjust="0"/>
  </p:normalViewPr>
  <p:slideViewPr>
    <p:cSldViewPr>
      <p:cViewPr varScale="1">
        <p:scale>
          <a:sx n="83" d="100"/>
          <a:sy n="83" d="100"/>
        </p:scale>
        <p:origin x="9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2538"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7746018049115"/>
          <c:y val="0.23200787401574804"/>
          <c:w val="0.77049180327868849"/>
          <c:h val="0.58238717150209118"/>
        </c:manualLayout>
      </c:layout>
      <c:lineChart>
        <c:grouping val="standard"/>
        <c:varyColors val="0"/>
        <c:ser>
          <c:idx val="0"/>
          <c:order val="0"/>
          <c:tx>
            <c:strRef>
              <c:f>'[InvReturnMktValuGrantsfrom1990^M-kjd1-PC.xls]Sheet1'!$F$1</c:f>
              <c:strCache>
                <c:ptCount val="1"/>
                <c:pt idx="0">
                  <c:v> Retained Market Value of 
$100,000 invested on 1/1/1990 (based on 5% total spending-4% grant + 1% admin fee) </c:v>
                </c:pt>
              </c:strCache>
            </c:strRef>
          </c:tx>
          <c:spPr>
            <a:ln w="12700">
              <a:solidFill>
                <a:schemeClr val="accent6">
                  <a:lumMod val="75000"/>
                </a:schemeClr>
              </a:solidFill>
              <a:prstDash val="solid"/>
            </a:ln>
          </c:spPr>
          <c:marker>
            <c:symbol val="diamond"/>
            <c:size val="5"/>
            <c:spPr>
              <a:solidFill>
                <a:schemeClr val="accent6">
                  <a:lumMod val="75000"/>
                </a:schemeClr>
              </a:solidFill>
              <a:ln>
                <a:solidFill>
                  <a:schemeClr val="accent6">
                    <a:lumMod val="75000"/>
                  </a:schemeClr>
                </a:solidFill>
                <a:prstDash val="solid"/>
              </a:ln>
            </c:spPr>
          </c:marker>
          <c:cat>
            <c:numRef>
              <c:f>'[InvReturnMktValuGrantsfrom1990^M-kjd1-PC.xls]Sheet1'!$A$2:$A$31</c:f>
              <c:numCache>
                <c:formatCode>General</c:formatCode>
                <c:ptCount val="30"/>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numCache>
            </c:numRef>
          </c:cat>
          <c:val>
            <c:numRef>
              <c:f>'[InvReturnMktValuGrantsfrom1990^M-kjd1-PC.xls]Sheet1'!$F$2:$F$31</c:f>
              <c:numCache>
                <c:formatCode>_("$"* #,##0.00_);_("$"* \(#,##0.00\);_("$"* "-"??_);_(@_)</c:formatCode>
                <c:ptCount val="30"/>
                <c:pt idx="0">
                  <c:v>100000</c:v>
                </c:pt>
                <c:pt idx="1">
                  <c:v>103260</c:v>
                </c:pt>
                <c:pt idx="2">
                  <c:v>110519.178</c:v>
                </c:pt>
                <c:pt idx="3">
                  <c:v>112906.39224479999</c:v>
                </c:pt>
                <c:pt idx="4">
                  <c:v>115333.8796780632</c:v>
                </c:pt>
                <c:pt idx="5">
                  <c:v>108344.64656957256</c:v>
                </c:pt>
                <c:pt idx="6">
                  <c:v>122873.66367455224</c:v>
                </c:pt>
                <c:pt idx="7">
                  <c:v>130479.54345600703</c:v>
                </c:pt>
                <c:pt idx="8">
                  <c:v>142026.98305186364</c:v>
                </c:pt>
                <c:pt idx="9">
                  <c:v>150889.46679429995</c:v>
                </c:pt>
                <c:pt idx="10">
                  <c:v>165661.54559346192</c:v>
                </c:pt>
                <c:pt idx="11">
                  <c:v>158306.1729691122</c:v>
                </c:pt>
                <c:pt idx="12">
                  <c:v>143979.46431540756</c:v>
                </c:pt>
                <c:pt idx="13">
                  <c:v>123563.17627548277</c:v>
                </c:pt>
                <c:pt idx="14">
                  <c:v>139873.5155438465</c:v>
                </c:pt>
                <c:pt idx="15">
                  <c:v>144601.2403692285</c:v>
                </c:pt>
                <c:pt idx="16">
                  <c:v>144210.8170202316</c:v>
                </c:pt>
                <c:pt idx="17">
                  <c:v>154118.10014952152</c:v>
                </c:pt>
                <c:pt idx="18">
                  <c:v>159435.17460468001</c:v>
                </c:pt>
                <c:pt idx="19">
                  <c:v>117870.42458523993</c:v>
                </c:pt>
                <c:pt idx="20">
                  <c:v>136293.57194791292</c:v>
                </c:pt>
                <c:pt idx="21">
                  <c:v>144982.28715959238</c:v>
                </c:pt>
                <c:pt idx="22">
                  <c:v>135425.05479003204</c:v>
                </c:pt>
                <c:pt idx="23">
                  <c:v>144444.36343904817</c:v>
                </c:pt>
                <c:pt idx="24">
                  <c:v>159235.4662552067</c:v>
                </c:pt>
                <c:pt idx="25">
                  <c:v>157467.9525797739</c:v>
                </c:pt>
                <c:pt idx="26">
                  <c:v>145264.18625484142</c:v>
                </c:pt>
                <c:pt idx="27">
                  <c:v>146901.31363393349</c:v>
                </c:pt>
                <c:pt idx="28">
                  <c:v>160970.0524406553</c:v>
                </c:pt>
                <c:pt idx="29">
                  <c:v>146498.84472624038</c:v>
                </c:pt>
              </c:numCache>
            </c:numRef>
          </c:val>
          <c:smooth val="0"/>
          <c:extLst>
            <c:ext xmlns:c16="http://schemas.microsoft.com/office/drawing/2014/chart" uri="{C3380CC4-5D6E-409C-BE32-E72D297353CC}">
              <c16:uniqueId val="{00000000-DDCF-424E-9402-F155B9F596E0}"/>
            </c:ext>
          </c:extLst>
        </c:ser>
        <c:dLbls>
          <c:showLegendKey val="0"/>
          <c:showVal val="0"/>
          <c:showCatName val="0"/>
          <c:showSerName val="0"/>
          <c:showPercent val="0"/>
          <c:showBubbleSize val="0"/>
        </c:dLbls>
        <c:marker val="1"/>
        <c:smooth val="0"/>
        <c:axId val="284809040"/>
        <c:axId val="1"/>
      </c:lineChart>
      <c:catAx>
        <c:axId val="284809040"/>
        <c:scaling>
          <c:orientation val="minMax"/>
        </c:scaling>
        <c:delete val="0"/>
        <c:axPos val="b"/>
        <c:numFmt formatCode="General" sourceLinked="1"/>
        <c:majorTickMark val="cross"/>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Geneva"/>
                <a:ea typeface="Geneva"/>
                <a:cs typeface="Geneva"/>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000000"/>
              </a:solidFill>
              <a:prstDash val="sysDash"/>
            </a:ln>
          </c:spPr>
        </c:majorGridlines>
        <c:numFmt formatCode="_(\$* #,##0_);_(\$* \(#,##0\);_(\$* &quot;-&quot;_);_(@_)" sourceLinked="0"/>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Geneva"/>
                <a:ea typeface="Geneva"/>
                <a:cs typeface="Geneva"/>
              </a:defRPr>
            </a:pPr>
            <a:endParaRPr lang="en-US"/>
          </a:p>
        </c:txPr>
        <c:crossAx val="284809040"/>
        <c:crosses val="autoZero"/>
        <c:crossBetween val="midCat"/>
      </c:valAx>
      <c:spPr>
        <a:solidFill>
          <a:schemeClr val="bg1">
            <a:lumMod val="95000"/>
          </a:schemeClr>
        </a:solidFill>
        <a:ln w="12700">
          <a:solidFill>
            <a:srgbClr val="808080"/>
          </a:solidFill>
          <a:prstDash val="solid"/>
        </a:ln>
      </c:spPr>
    </c:plotArea>
    <c:plotVisOnly val="1"/>
    <c:dispBlanksAs val="gap"/>
    <c:showDLblsOverMax val="0"/>
  </c:chart>
  <c:spPr>
    <a:noFill/>
    <a:ln w="3175">
      <a:noFill/>
      <a:prstDash val="solid"/>
    </a:ln>
  </c:spPr>
  <c:txPr>
    <a:bodyPr/>
    <a:lstStyle/>
    <a:p>
      <a:pPr>
        <a:defRPr sz="900" b="0" i="0" u="none" strike="noStrike" baseline="0">
          <a:solidFill>
            <a:srgbClr val="000000"/>
          </a:solidFill>
          <a:latin typeface="Geneva"/>
          <a:ea typeface="Geneva"/>
          <a:cs typeface="Genev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7746018049115"/>
          <c:y val="0.23200787401574804"/>
          <c:w val="0.77049180327868849"/>
          <c:h val="0.58238717150209118"/>
        </c:manualLayout>
      </c:layout>
      <c:lineChart>
        <c:grouping val="standard"/>
        <c:varyColors val="0"/>
        <c:dLbls>
          <c:showLegendKey val="0"/>
          <c:showVal val="0"/>
          <c:showCatName val="0"/>
          <c:showSerName val="0"/>
          <c:showPercent val="0"/>
          <c:showBubbleSize val="0"/>
        </c:dLbls>
        <c:marker val="1"/>
        <c:smooth val="0"/>
        <c:axId val="573615880"/>
        <c:axId val="1"/>
      </c:lineChart>
      <c:catAx>
        <c:axId val="573615880"/>
        <c:scaling>
          <c:orientation val="minMax"/>
        </c:scaling>
        <c:delete val="0"/>
        <c:axPos val="b"/>
        <c:numFmt formatCode="General" sourceLinked="1"/>
        <c:majorTickMark val="cross"/>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Geneva"/>
                <a:ea typeface="Geneva"/>
                <a:cs typeface="Geneva"/>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000000"/>
              </a:solidFill>
              <a:prstDash val="sysDash"/>
            </a:ln>
          </c:spPr>
        </c:majorGridlines>
        <c:numFmt formatCode="_(&quot;$&quot;* #,##0.00_);_(&quot;$&quot;* \(#,##0.00\);_(&quot;$&quot;* &quot;-&quot;??_);_(@_)"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Geneva"/>
                <a:ea typeface="Geneva"/>
                <a:cs typeface="Geneva"/>
              </a:defRPr>
            </a:pPr>
            <a:endParaRPr lang="en-US"/>
          </a:p>
        </c:txPr>
        <c:crossAx val="573615880"/>
        <c:crosses val="autoZero"/>
        <c:crossBetween val="midCat"/>
      </c:valAx>
      <c:spPr>
        <a:solidFill>
          <a:schemeClr val="bg1">
            <a:lumMod val="95000"/>
          </a:schemeClr>
        </a:solidFill>
        <a:ln w="12700">
          <a:solidFill>
            <a:srgbClr val="808080"/>
          </a:solidFill>
          <a:prstDash val="solid"/>
        </a:ln>
      </c:spPr>
    </c:plotArea>
    <c:plotVisOnly val="1"/>
    <c:dispBlanksAs val="gap"/>
    <c:showDLblsOverMax val="0"/>
  </c:chart>
  <c:spPr>
    <a:noFill/>
    <a:ln w="3175">
      <a:noFill/>
      <a:prstDash val="solid"/>
    </a:ln>
  </c:spPr>
  <c:txPr>
    <a:bodyPr/>
    <a:lstStyle/>
    <a:p>
      <a:pPr>
        <a:defRPr sz="900" b="0" i="0" u="none" strike="noStrike" baseline="0">
          <a:solidFill>
            <a:srgbClr val="000000"/>
          </a:solidFill>
          <a:latin typeface="Geneva"/>
          <a:ea typeface="Geneva"/>
          <a:cs typeface="Genev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tint val="48000"/>
                </a:schemeClr>
              </a:solidFill>
              <a:ln w="19050">
                <a:solidFill>
                  <a:schemeClr val="lt1"/>
                </a:solidFill>
              </a:ln>
              <a:effectLst/>
            </c:spPr>
            <c:extLst>
              <c:ext xmlns:c16="http://schemas.microsoft.com/office/drawing/2014/chart" uri="{C3380CC4-5D6E-409C-BE32-E72D297353CC}">
                <c16:uniqueId val="{00000002-C25A-5143-93F2-3476B3D7F9DA}"/>
              </c:ext>
            </c:extLst>
          </c:dPt>
          <c:dPt>
            <c:idx val="1"/>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3-C25A-5143-93F2-3476B3D7F9DA}"/>
              </c:ext>
            </c:extLst>
          </c:dPt>
          <c:dPt>
            <c:idx val="2"/>
            <c:bubble3D val="0"/>
            <c:spPr>
              <a:solidFill>
                <a:schemeClr val="accent1">
                  <a:tint val="83000"/>
                </a:schemeClr>
              </a:solidFill>
              <a:ln w="19050">
                <a:solidFill>
                  <a:schemeClr val="lt1"/>
                </a:solidFill>
              </a:ln>
              <a:effectLst/>
            </c:spPr>
            <c:extLst>
              <c:ext xmlns:c16="http://schemas.microsoft.com/office/drawing/2014/chart" uri="{C3380CC4-5D6E-409C-BE32-E72D297353CC}">
                <c16:uniqueId val="{00000004-C25A-5143-93F2-3476B3D7F9DA}"/>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5-C25A-5143-93F2-3476B3D7F9DA}"/>
              </c:ext>
            </c:extLst>
          </c:dPt>
          <c:dPt>
            <c:idx val="4"/>
            <c:bubble3D val="0"/>
            <c:spPr>
              <a:solidFill>
                <a:schemeClr val="accent1">
                  <a:shade val="82000"/>
                </a:schemeClr>
              </a:solidFill>
              <a:ln w="19050">
                <a:solidFill>
                  <a:schemeClr val="lt1"/>
                </a:solidFill>
              </a:ln>
              <a:effectLst/>
            </c:spPr>
            <c:extLst>
              <c:ext xmlns:c16="http://schemas.microsoft.com/office/drawing/2014/chart" uri="{C3380CC4-5D6E-409C-BE32-E72D297353CC}">
                <c16:uniqueId val="{00000006-C25A-5143-93F2-3476B3D7F9DA}"/>
              </c:ext>
            </c:extLst>
          </c:dPt>
          <c:dPt>
            <c:idx val="5"/>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7-C25A-5143-93F2-3476B3D7F9DA}"/>
              </c:ext>
            </c:extLst>
          </c:dPt>
          <c:dPt>
            <c:idx val="6"/>
            <c:bubble3D val="0"/>
            <c:spPr>
              <a:solidFill>
                <a:schemeClr val="accent1">
                  <a:shade val="47000"/>
                </a:schemeClr>
              </a:solidFill>
              <a:ln w="19050">
                <a:solidFill>
                  <a:schemeClr val="lt1"/>
                </a:solidFill>
              </a:ln>
              <a:effectLst/>
            </c:spPr>
            <c:extLst>
              <c:ext xmlns:c16="http://schemas.microsoft.com/office/drawing/2014/chart" uri="{C3380CC4-5D6E-409C-BE32-E72D297353CC}">
                <c16:uniqueId val="{00000001-C25A-5143-93F2-3476B3D7F9DA}"/>
              </c:ext>
            </c:extLst>
          </c:dPt>
          <c:dLbls>
            <c:dLbl>
              <c:idx val="0"/>
              <c:layout>
                <c:manualLayout>
                  <c:x val="-0.11079051837270341"/>
                  <c:y val="0.17649704724409446"/>
                </c:manualLayout>
              </c:layout>
              <c:tx>
                <c:rich>
                  <a:bodyPr/>
                  <a:lstStyle/>
                  <a:p>
                    <a:r>
                      <a:rPr lang="en-US"/>
                      <a:t>Safety/EMS</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5A-5143-93F2-3476B3D7F9DA}"/>
                </c:ext>
              </c:extLst>
            </c:dLbl>
            <c:dLbl>
              <c:idx val="1"/>
              <c:layout>
                <c:manualLayout>
                  <c:x val="-0.174985810367454"/>
                  <c:y val="5.9698818897637798E-2"/>
                </c:manualLayout>
              </c:layout>
              <c:tx>
                <c:rich>
                  <a:bodyPr/>
                  <a:lstStyle/>
                  <a:p>
                    <a:r>
                      <a:rPr lang="en-US"/>
                      <a:t>Disaster</a:t>
                    </a:r>
                    <a:r>
                      <a:rPr lang="en-US" baseline="0"/>
                      <a:t> Mitigation &amp; Relief</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5A-5143-93F2-3476B3D7F9DA}"/>
                </c:ext>
              </c:extLst>
            </c:dLbl>
            <c:dLbl>
              <c:idx val="2"/>
              <c:layout>
                <c:manualLayout>
                  <c:x val="-0.11996768372703405"/>
                  <c:y val="-0.1300455216535433"/>
                </c:manualLayout>
              </c:layout>
              <c:tx>
                <c:rich>
                  <a:bodyPr/>
                  <a:lstStyle/>
                  <a:p>
                    <a:r>
                      <a:rPr lang="en-US"/>
                      <a:t>Health</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5A-5143-93F2-3476B3D7F9DA}"/>
                </c:ext>
              </c:extLst>
            </c:dLbl>
            <c:dLbl>
              <c:idx val="3"/>
              <c:layout>
                <c:manualLayout>
                  <c:x val="-4.9486548556430445E-3"/>
                  <c:y val="-0.18565600393700787"/>
                </c:manualLayout>
              </c:layout>
              <c:tx>
                <c:rich>
                  <a:bodyPr/>
                  <a:lstStyle/>
                  <a:p>
                    <a:r>
                      <a:rPr lang="en-US"/>
                      <a:t>Education</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5A-5143-93F2-3476B3D7F9DA}"/>
                </c:ext>
              </c:extLst>
            </c:dLbl>
            <c:dLbl>
              <c:idx val="4"/>
              <c:layout>
                <c:manualLayout>
                  <c:x val="0.13327493438320209"/>
                  <c:y val="-0.15113927165354329"/>
                </c:manualLayout>
              </c:layout>
              <c:tx>
                <c:rich>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mn-lt"/>
                        <a:ea typeface="+mn-ea"/>
                        <a:cs typeface="+mn-cs"/>
                      </a:defRPr>
                    </a:pPr>
                    <a:r>
                      <a:rPr lang="en-US" dirty="0">
                        <a:solidFill>
                          <a:schemeClr val="bg1"/>
                        </a:solidFill>
                      </a:rPr>
                      <a:t>Quality </a:t>
                    </a:r>
                  </a:p>
                  <a:p>
                    <a:pPr>
                      <a:defRPr sz="1700" b="1" i="0" u="none" strike="noStrike" kern="1200" baseline="0">
                        <a:solidFill>
                          <a:schemeClr val="bg1"/>
                        </a:solidFill>
                        <a:latin typeface="+mn-lt"/>
                        <a:ea typeface="+mn-ea"/>
                        <a:cs typeface="+mn-cs"/>
                      </a:defRPr>
                    </a:pPr>
                    <a:r>
                      <a:rPr lang="en-US" dirty="0">
                        <a:solidFill>
                          <a:schemeClr val="bg1"/>
                        </a:solidFill>
                      </a:rPr>
                      <a:t>of Life</a:t>
                    </a:r>
                  </a:p>
                </c:rich>
              </c:tx>
              <c:spPr>
                <a:noFill/>
                <a:ln>
                  <a:noFill/>
                </a:ln>
                <a:effectLst/>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5A-5143-93F2-3476B3D7F9DA}"/>
                </c:ext>
              </c:extLst>
            </c:dLbl>
            <c:dLbl>
              <c:idx val="5"/>
              <c:layout>
                <c:manualLayout>
                  <c:x val="0.17233087270341207"/>
                  <c:y val="5.6669783464566872E-2"/>
                </c:manualLayout>
              </c:layout>
              <c:tx>
                <c:rich>
                  <a:bodyPr/>
                  <a:lstStyle/>
                  <a:p>
                    <a:r>
                      <a:rPr lang="en-US" dirty="0">
                        <a:solidFill>
                          <a:schemeClr val="bg1"/>
                        </a:solidFill>
                      </a:rPr>
                      <a:t>Human/</a:t>
                    </a:r>
                  </a:p>
                  <a:p>
                    <a:r>
                      <a:rPr lang="en-US" dirty="0">
                        <a:solidFill>
                          <a:schemeClr val="bg1"/>
                        </a:solidFill>
                      </a:rPr>
                      <a:t>Social</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5A-5143-93F2-3476B3D7F9DA}"/>
                </c:ext>
              </c:extLst>
            </c:dLbl>
            <c:dLbl>
              <c:idx val="6"/>
              <c:layout>
                <c:manualLayout>
                  <c:x val="0.13247867454068241"/>
                  <c:y val="0.19453124999999999"/>
                </c:manualLayout>
              </c:layout>
              <c:tx>
                <c:rich>
                  <a:bodyPr rot="0" spcFirstLastPara="1" vertOverflow="ellipsis" vert="horz" wrap="square" lIns="38100" tIns="19050" rIns="38100" bIns="19050" anchor="ctr" anchorCtr="1">
                    <a:noAutofit/>
                  </a:bodyPr>
                  <a:lstStyle/>
                  <a:p>
                    <a:pPr>
                      <a:defRPr sz="1700" b="1" i="0" u="none" strike="noStrike" kern="1200" baseline="0">
                        <a:solidFill>
                          <a:schemeClr val="tx1">
                            <a:lumMod val="75000"/>
                            <a:lumOff val="25000"/>
                          </a:schemeClr>
                        </a:solidFill>
                        <a:latin typeface="+mn-lt"/>
                        <a:ea typeface="+mn-ea"/>
                        <a:cs typeface="+mn-cs"/>
                      </a:defRPr>
                    </a:pPr>
                    <a:r>
                      <a:rPr lang="en-US" sz="1700" b="1" dirty="0">
                        <a:solidFill>
                          <a:schemeClr val="bg1"/>
                        </a:solidFill>
                      </a:rPr>
                      <a:t>Humanities/</a:t>
                    </a:r>
                  </a:p>
                  <a:p>
                    <a:pPr>
                      <a:defRPr sz="1700" b="1" i="0" u="none" strike="noStrike" kern="1200" baseline="0">
                        <a:solidFill>
                          <a:schemeClr val="tx1">
                            <a:lumMod val="75000"/>
                            <a:lumOff val="25000"/>
                          </a:schemeClr>
                        </a:solidFill>
                        <a:latin typeface="+mn-lt"/>
                        <a:ea typeface="+mn-ea"/>
                        <a:cs typeface="+mn-cs"/>
                      </a:defRPr>
                    </a:pPr>
                    <a:r>
                      <a:rPr lang="en-US" sz="1700" b="1" dirty="0">
                        <a:solidFill>
                          <a:schemeClr val="bg1"/>
                        </a:solidFill>
                      </a:rPr>
                      <a:t>Culture</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5A-5143-93F2-3476B3D7F9DA}"/>
                </c:ext>
              </c:extLst>
            </c:dLbl>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Humanities/Culture</c:v>
                </c:pt>
                <c:pt idx="1">
                  <c:v>Safety/EMS</c:v>
                </c:pt>
                <c:pt idx="2">
                  <c:v>Disaster Mitigation &amp; Relief</c:v>
                </c:pt>
                <c:pt idx="3">
                  <c:v>Human/Social</c:v>
                </c:pt>
                <c:pt idx="4">
                  <c:v>Qality of Life</c:v>
                </c:pt>
                <c:pt idx="5">
                  <c:v>Education</c:v>
                </c:pt>
                <c:pt idx="6">
                  <c:v>Health</c:v>
                </c:pt>
              </c:strCache>
            </c:strRef>
          </c:cat>
          <c:val>
            <c:numRef>
              <c:f>Sheet1!$B$2:$B$8</c:f>
              <c:numCache>
                <c:formatCode>General</c:formatCode>
                <c:ptCount val="7"/>
                <c:pt idx="0">
                  <c:v>14.285714285714286</c:v>
                </c:pt>
                <c:pt idx="1">
                  <c:v>14.285714285714286</c:v>
                </c:pt>
                <c:pt idx="2">
                  <c:v>14.285714285714286</c:v>
                </c:pt>
                <c:pt idx="3">
                  <c:v>14.285714285714286</c:v>
                </c:pt>
                <c:pt idx="4">
                  <c:v>14.285714285714286</c:v>
                </c:pt>
                <c:pt idx="5">
                  <c:v>14.285714285714286</c:v>
                </c:pt>
                <c:pt idx="6">
                  <c:v>14.285714285714286</c:v>
                </c:pt>
              </c:numCache>
            </c:numRef>
          </c:val>
          <c:extLst>
            <c:ext xmlns:c16="http://schemas.microsoft.com/office/drawing/2014/chart" uri="{C3380CC4-5D6E-409C-BE32-E72D297353CC}">
              <c16:uniqueId val="{00000000-C25A-5143-93F2-3476B3D7F9DA}"/>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4301075268819"/>
          <c:y val="2.8985507246376812E-2"/>
          <c:w val="0.70250896057347667"/>
          <c:h val="0.9468599033816425"/>
        </c:manualLayout>
      </c:layout>
      <c:pieChart>
        <c:varyColors val="1"/>
        <c:ser>
          <c:idx val="0"/>
          <c:order val="0"/>
          <c:spPr>
            <a:solidFill>
              <a:srgbClr val="2374B5"/>
            </a:solidFill>
          </c:spPr>
          <c:dPt>
            <c:idx val="0"/>
            <c:bubble3D val="0"/>
            <c:spPr>
              <a:solidFill>
                <a:srgbClr val="B2D4F0"/>
              </a:solidFill>
              <a:ln w="19050">
                <a:solidFill>
                  <a:schemeClr val="lt1"/>
                </a:solidFill>
              </a:ln>
              <a:effectLst/>
            </c:spPr>
            <c:extLst>
              <c:ext xmlns:c16="http://schemas.microsoft.com/office/drawing/2014/chart" uri="{C3380CC4-5D6E-409C-BE32-E72D297353CC}">
                <c16:uniqueId val="{00000001-8AE5-4A1B-8951-DDD612E33080}"/>
              </c:ext>
            </c:extLst>
          </c:dPt>
          <c:dPt>
            <c:idx val="1"/>
            <c:bubble3D val="0"/>
            <c:spPr>
              <a:solidFill>
                <a:srgbClr val="2374B5"/>
              </a:solidFill>
              <a:ln w="19050">
                <a:solidFill>
                  <a:schemeClr val="lt1"/>
                </a:solidFill>
              </a:ln>
              <a:effectLst/>
            </c:spPr>
            <c:extLst>
              <c:ext xmlns:c16="http://schemas.microsoft.com/office/drawing/2014/chart" uri="{C3380CC4-5D6E-409C-BE32-E72D297353CC}">
                <c16:uniqueId val="{00000003-8AE5-4A1B-8951-DDD612E33080}"/>
              </c:ext>
            </c:extLst>
          </c:dPt>
          <c:dPt>
            <c:idx val="2"/>
            <c:bubble3D val="0"/>
            <c:spPr>
              <a:solidFill>
                <a:srgbClr val="2374B5"/>
              </a:solidFill>
              <a:ln w="19050">
                <a:solidFill>
                  <a:schemeClr val="lt1"/>
                </a:solidFill>
              </a:ln>
              <a:effectLst/>
            </c:spPr>
            <c:extLst>
              <c:ext xmlns:c16="http://schemas.microsoft.com/office/drawing/2014/chart" uri="{C3380CC4-5D6E-409C-BE32-E72D297353CC}">
                <c16:uniqueId val="{00000005-8AE5-4A1B-8951-DDD612E33080}"/>
              </c:ext>
            </c:extLst>
          </c:dPt>
          <c:dPt>
            <c:idx val="3"/>
            <c:bubble3D val="0"/>
            <c:spPr>
              <a:solidFill>
                <a:srgbClr val="2374B5"/>
              </a:solidFill>
              <a:ln w="19050">
                <a:solidFill>
                  <a:schemeClr val="lt1"/>
                </a:solidFill>
              </a:ln>
              <a:effectLst/>
            </c:spPr>
            <c:extLst>
              <c:ext xmlns:c16="http://schemas.microsoft.com/office/drawing/2014/chart" uri="{C3380CC4-5D6E-409C-BE32-E72D297353CC}">
                <c16:uniqueId val="{00000007-8AE5-4A1B-8951-DDD612E33080}"/>
              </c:ext>
            </c:extLst>
          </c:dPt>
          <c:dPt>
            <c:idx val="4"/>
            <c:bubble3D val="0"/>
            <c:spPr>
              <a:solidFill>
                <a:srgbClr val="2374B5"/>
              </a:solidFill>
              <a:ln w="19050">
                <a:solidFill>
                  <a:schemeClr val="lt1"/>
                </a:solidFill>
              </a:ln>
              <a:effectLst/>
            </c:spPr>
            <c:extLst>
              <c:ext xmlns:c16="http://schemas.microsoft.com/office/drawing/2014/chart" uri="{C3380CC4-5D6E-409C-BE32-E72D297353CC}">
                <c16:uniqueId val="{00000009-8AE5-4A1B-8951-DDD612E33080}"/>
              </c:ext>
            </c:extLst>
          </c:dPt>
          <c:dPt>
            <c:idx val="5"/>
            <c:bubble3D val="0"/>
            <c:spPr>
              <a:solidFill>
                <a:srgbClr val="2374B5"/>
              </a:solidFill>
              <a:ln w="19050">
                <a:solidFill>
                  <a:schemeClr val="lt1"/>
                </a:solidFill>
              </a:ln>
              <a:effectLst/>
            </c:spPr>
            <c:extLst>
              <c:ext xmlns:c16="http://schemas.microsoft.com/office/drawing/2014/chart" uri="{C3380CC4-5D6E-409C-BE32-E72D297353CC}">
                <c16:uniqueId val="{0000000B-8AE5-4A1B-8951-DDD612E33080}"/>
              </c:ext>
            </c:extLst>
          </c:dPt>
          <c:dPt>
            <c:idx val="6"/>
            <c:bubble3D val="0"/>
            <c:spPr>
              <a:solidFill>
                <a:srgbClr val="2374B5"/>
              </a:solidFill>
              <a:ln w="19050">
                <a:solidFill>
                  <a:schemeClr val="lt1"/>
                </a:solidFill>
              </a:ln>
              <a:effectLst/>
            </c:spPr>
            <c:extLst>
              <c:ext xmlns:c16="http://schemas.microsoft.com/office/drawing/2014/chart" uri="{C3380CC4-5D6E-409C-BE32-E72D297353CC}">
                <c16:uniqueId val="{0000000D-8AE5-4A1B-8951-DDD612E33080}"/>
              </c:ext>
            </c:extLst>
          </c:dPt>
          <c:dPt>
            <c:idx val="7"/>
            <c:bubble3D val="0"/>
            <c:spPr>
              <a:solidFill>
                <a:srgbClr val="2374B5"/>
              </a:solidFill>
              <a:ln w="19050">
                <a:solidFill>
                  <a:schemeClr val="lt1"/>
                </a:solidFill>
              </a:ln>
              <a:effectLst/>
            </c:spPr>
            <c:extLst>
              <c:ext xmlns:c16="http://schemas.microsoft.com/office/drawing/2014/chart" uri="{C3380CC4-5D6E-409C-BE32-E72D297353CC}">
                <c16:uniqueId val="{0000000F-8AE5-4A1B-8951-DDD612E33080}"/>
              </c:ext>
            </c:extLst>
          </c:dPt>
          <c:dPt>
            <c:idx val="8"/>
            <c:bubble3D val="0"/>
            <c:spPr>
              <a:solidFill>
                <a:srgbClr val="2374B5"/>
              </a:solidFill>
              <a:ln w="19050">
                <a:solidFill>
                  <a:schemeClr val="lt1"/>
                </a:solidFill>
              </a:ln>
              <a:effectLst/>
            </c:spPr>
            <c:extLst>
              <c:ext xmlns:c16="http://schemas.microsoft.com/office/drawing/2014/chart" uri="{C3380CC4-5D6E-409C-BE32-E72D297353CC}">
                <c16:uniqueId val="{00000011-8AE5-4A1B-8951-DDD612E33080}"/>
              </c:ext>
            </c:extLst>
          </c:dPt>
          <c:cat>
            <c:strRef>
              <c:f>'[CEF Overview pie chart.xlsx]Sheet1'!$A$20:$A$28</c:f>
              <c:strCache>
                <c:ptCount val="9"/>
                <c:pt idx="0">
                  <c:v>Grantmaker</c:v>
                </c:pt>
                <c:pt idx="1">
                  <c:v>Networker</c:v>
                </c:pt>
                <c:pt idx="2">
                  <c:v>Conduit to Business</c:v>
                </c:pt>
                <c:pt idx="3">
                  <c:v>Legacy Builder</c:v>
                </c:pt>
                <c:pt idx="4">
                  <c:v>Project/Needs Expert</c:v>
                </c:pt>
                <c:pt idx="5">
                  <c:v>Organizer</c:v>
                </c:pt>
                <c:pt idx="6">
                  <c:v>Story Teller</c:v>
                </c:pt>
                <c:pt idx="7">
                  <c:v>Connector</c:v>
                </c:pt>
                <c:pt idx="8">
                  <c:v>Philanthroper</c:v>
                </c:pt>
              </c:strCache>
            </c:strRef>
          </c:cat>
          <c:val>
            <c:numRef>
              <c:f>'[CEF Overview pie chart.xlsx]Sheet1'!$B$20:$B$28</c:f>
              <c:numCache>
                <c:formatCode>General</c:formatCode>
                <c:ptCount val="9"/>
                <c:pt idx="0">
                  <c:v>11.12</c:v>
                </c:pt>
                <c:pt idx="1">
                  <c:v>11.11</c:v>
                </c:pt>
                <c:pt idx="2">
                  <c:v>11.11</c:v>
                </c:pt>
                <c:pt idx="3">
                  <c:v>11.11</c:v>
                </c:pt>
                <c:pt idx="4">
                  <c:v>11.11</c:v>
                </c:pt>
                <c:pt idx="5">
                  <c:v>11.11</c:v>
                </c:pt>
                <c:pt idx="6">
                  <c:v>11.11</c:v>
                </c:pt>
                <c:pt idx="7">
                  <c:v>11.11</c:v>
                </c:pt>
                <c:pt idx="8">
                  <c:v>11.11</c:v>
                </c:pt>
              </c:numCache>
            </c:numRef>
          </c:val>
          <c:extLst>
            <c:ext xmlns:c16="http://schemas.microsoft.com/office/drawing/2014/chart" uri="{C3380CC4-5D6E-409C-BE32-E72D297353CC}">
              <c16:uniqueId val="{00000012-8AE5-4A1B-8951-DDD612E3308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0.57547</cdr:x>
      <cdr:y>0.68623</cdr:y>
    </cdr:from>
    <cdr:to>
      <cdr:x>0.74703</cdr:x>
      <cdr:y>0.80242</cdr:y>
    </cdr:to>
    <cdr:sp macro="" textlink="">
      <cdr:nvSpPr>
        <cdr:cNvPr id="2" name="TextBox 4">
          <a:extLst xmlns:a="http://schemas.openxmlformats.org/drawingml/2006/main">
            <a:ext uri="{FF2B5EF4-FFF2-40B4-BE49-F238E27FC236}">
              <a16:creationId xmlns:a16="http://schemas.microsoft.com/office/drawing/2014/main" id="{F45FA4AB-A23E-4DEE-968F-27E4B1FBB6EB}"/>
            </a:ext>
          </a:extLst>
        </cdr:cNvPr>
        <cdr:cNvSpPr txBox="1"/>
      </cdr:nvSpPr>
      <cdr:spPr>
        <a:xfrm xmlns:a="http://schemas.openxmlformats.org/drawingml/2006/main">
          <a:off x="4648200" y="3503468"/>
          <a:ext cx="1385725" cy="5931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chemeClr val="bg1"/>
              </a:solidFill>
              <a:latin typeface="Century Gothic" panose="020B0502020202020204" pitchFamily="34" charset="0"/>
            </a:rPr>
            <a:t>Legacy Builder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0A9D64F-048B-41A6-9E57-19EEF6F631A4}" type="datetimeFigureOut">
              <a:rPr lang="en-US" smtClean="0"/>
              <a:t>11/21/2019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9B6AC51-F6D9-4956-BAE5-75EBC6A6E990}" type="slidenum">
              <a:rPr lang="en-US" smtClean="0"/>
              <a:t>‹#›</a:t>
            </a:fld>
            <a:endParaRPr lang="en-US"/>
          </a:p>
        </p:txBody>
      </p:sp>
    </p:spTree>
    <p:extLst>
      <p:ext uri="{BB962C8B-B14F-4D97-AF65-F5344CB8AC3E}">
        <p14:creationId xmlns:p14="http://schemas.microsoft.com/office/powerpoint/2010/main" val="223812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Hello our names are……we are volunteers with Mercer County Community Foundation </a:t>
            </a:r>
          </a:p>
          <a:p>
            <a:pPr marL="228600" indent="-228600">
              <a:buAutoNum type="arabicParenR"/>
            </a:pPr>
            <a:r>
              <a:rPr lang="en-US" dirty="0"/>
              <a:t>We are out sharing our message so we can draw more of the community to awareness and connection through the fund. </a:t>
            </a:r>
          </a:p>
          <a:p>
            <a:pPr marL="228600" indent="-228600">
              <a:buAutoNum type="arabicParenR"/>
            </a:pPr>
            <a:r>
              <a:rPr lang="en-US" dirty="0"/>
              <a:t>We would like to ask you to consider how you or a group you know, might team up with us to make our foundation more impactful for all of us. It is also good information in case someone asks you how to connect with us. </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D9B6AC51-F6D9-4956-BAE5-75EBC6A6E990}" type="slidenum">
              <a:rPr lang="en-US" smtClean="0"/>
              <a:t>1</a:t>
            </a:fld>
            <a:endParaRPr lang="en-US"/>
          </a:p>
        </p:txBody>
      </p:sp>
    </p:spTree>
    <p:extLst>
      <p:ext uri="{BB962C8B-B14F-4D97-AF65-F5344CB8AC3E}">
        <p14:creationId xmlns:p14="http://schemas.microsoft.com/office/powerpoint/2010/main" val="149018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that backs us up when questions about charitable giving, or specific assets, or more on strategy for growing out fund come up. They are always there to support us. John is our Regional contact. </a:t>
            </a:r>
          </a:p>
        </p:txBody>
      </p:sp>
      <p:sp>
        <p:nvSpPr>
          <p:cNvPr id="4" name="Slide Number Placeholder 3"/>
          <p:cNvSpPr>
            <a:spLocks noGrp="1"/>
          </p:cNvSpPr>
          <p:nvPr>
            <p:ph type="sldNum" sz="quarter" idx="5"/>
          </p:nvPr>
        </p:nvSpPr>
        <p:spPr/>
        <p:txBody>
          <a:bodyPr/>
          <a:lstStyle/>
          <a:p>
            <a:fld id="{D9B6AC51-F6D9-4956-BAE5-75EBC6A6E990}" type="slidenum">
              <a:rPr lang="en-US" smtClean="0"/>
              <a:t>15</a:t>
            </a:fld>
            <a:endParaRPr lang="en-US"/>
          </a:p>
        </p:txBody>
      </p:sp>
    </p:spTree>
    <p:extLst>
      <p:ext uri="{BB962C8B-B14F-4D97-AF65-F5344CB8AC3E}">
        <p14:creationId xmlns:p14="http://schemas.microsoft.com/office/powerpoint/2010/main" val="237435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B6AC51-F6D9-4956-BAE5-75EBC6A6E990}" type="slidenum">
              <a:rPr lang="en-US" smtClean="0"/>
              <a:t>16</a:t>
            </a:fld>
            <a:endParaRPr lang="en-US"/>
          </a:p>
        </p:txBody>
      </p:sp>
    </p:spTree>
    <p:extLst>
      <p:ext uri="{BB962C8B-B14F-4D97-AF65-F5344CB8AC3E}">
        <p14:creationId xmlns:p14="http://schemas.microsoft.com/office/powerpoint/2010/main" val="369879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are going to cover (4) key areas of our foundation. </a:t>
            </a:r>
          </a:p>
          <a:p>
            <a:endParaRPr lang="en-US" dirty="0"/>
          </a:p>
        </p:txBody>
      </p:sp>
      <p:sp>
        <p:nvSpPr>
          <p:cNvPr id="4" name="Slide Number Placeholder 3"/>
          <p:cNvSpPr>
            <a:spLocks noGrp="1"/>
          </p:cNvSpPr>
          <p:nvPr>
            <p:ph type="sldNum" sz="quarter" idx="5"/>
          </p:nvPr>
        </p:nvSpPr>
        <p:spPr/>
        <p:txBody>
          <a:bodyPr/>
          <a:lstStyle/>
          <a:p>
            <a:fld id="{D9B6AC51-F6D9-4956-BAE5-75EBC6A6E990}" type="slidenum">
              <a:rPr lang="en-US" smtClean="0"/>
              <a:t>2</a:t>
            </a:fld>
            <a:endParaRPr lang="en-US"/>
          </a:p>
        </p:txBody>
      </p:sp>
    </p:spTree>
    <p:extLst>
      <p:ext uri="{BB962C8B-B14F-4D97-AF65-F5344CB8AC3E}">
        <p14:creationId xmlns:p14="http://schemas.microsoft.com/office/powerpoint/2010/main" val="166809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The fund is a permanent endowment which means it is invested to last many years into the future. 4% per year is given from the fund as “Grants” to the community. </a:t>
            </a:r>
          </a:p>
          <a:p>
            <a:pPr marL="228600" indent="-228600">
              <a:buAutoNum type="arabicParenR"/>
            </a:pPr>
            <a:r>
              <a:rPr lang="en-US" dirty="0"/>
              <a:t>Currently our fund is $13,000 and gives out roughly 4% of the fund value per year valued each Dec 31</a:t>
            </a:r>
            <a:r>
              <a:rPr lang="en-US" baseline="30000" dirty="0"/>
              <a:t>st</a:t>
            </a:r>
            <a:r>
              <a:rPr lang="en-US" dirty="0"/>
              <a:t>. We can take donations from many sources to grow our fund. And gifts  qualify for charitable deductions. </a:t>
            </a:r>
          </a:p>
          <a:p>
            <a:pPr marL="228600" indent="-228600">
              <a:buAutoNum type="arabicParenR"/>
            </a:pPr>
            <a:r>
              <a:rPr lang="en-US" dirty="0"/>
              <a:t>This chart is of an actual $100,000 with no additional contributions. </a:t>
            </a:r>
          </a:p>
          <a:p>
            <a:pPr marL="228600" indent="-228600">
              <a:buAutoNum type="arabicParenR"/>
            </a:pPr>
            <a:r>
              <a:rPr lang="en-US" dirty="0"/>
              <a:t>Note the fund is subject to market changes…However</a:t>
            </a:r>
          </a:p>
          <a:p>
            <a:pPr marL="457200" lvl="1" indent="0">
              <a:buNone/>
            </a:pPr>
            <a:r>
              <a:rPr lang="en-US" dirty="0"/>
              <a:t>--The grants given were $159,000 and still the fund grew to $146,489</a:t>
            </a:r>
          </a:p>
          <a:p>
            <a:pPr marL="457200" lvl="1" indent="0">
              <a:buNone/>
            </a:pPr>
            <a:r>
              <a:rPr lang="en-US" dirty="0"/>
              <a:t>--The funds are invested with (6) different North Dakota brokers. (American Trust, First International, Bremer Trust, Wells Fargo, Bell State) and overseen by NDCF. </a:t>
            </a:r>
          </a:p>
          <a:p>
            <a:pPr marL="228600" lvl="0" indent="-228600">
              <a:buAutoNum type="arabicParenR"/>
            </a:pPr>
            <a:endParaRPr lang="en-US" dirty="0"/>
          </a:p>
        </p:txBody>
      </p:sp>
      <p:sp>
        <p:nvSpPr>
          <p:cNvPr id="4" name="Slide Number Placeholder 3"/>
          <p:cNvSpPr>
            <a:spLocks noGrp="1"/>
          </p:cNvSpPr>
          <p:nvPr>
            <p:ph type="sldNum" sz="quarter" idx="10"/>
          </p:nvPr>
        </p:nvSpPr>
        <p:spPr/>
        <p:txBody>
          <a:bodyPr/>
          <a:lstStyle/>
          <a:p>
            <a:fld id="{D9B6AC51-F6D9-4956-BAE5-75EBC6A6E990}" type="slidenum">
              <a:rPr lang="en-US" smtClean="0"/>
              <a:t>3</a:t>
            </a:fld>
            <a:endParaRPr lang="en-US"/>
          </a:p>
        </p:txBody>
      </p:sp>
    </p:spTree>
    <p:extLst>
      <p:ext uri="{BB962C8B-B14F-4D97-AF65-F5344CB8AC3E}">
        <p14:creationId xmlns:p14="http://schemas.microsoft.com/office/powerpoint/2010/main" val="45070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Fund has broad granting authority. </a:t>
            </a:r>
          </a:p>
          <a:p>
            <a:pPr marL="228600" indent="-228600">
              <a:buAutoNum type="arabicParenR"/>
            </a:pPr>
            <a:r>
              <a:rPr lang="en-US" dirty="0"/>
              <a:t>The Grants are general: Grants can go to any qualified 501c3 or governmental entity or sub-division. (Parks and Rec, Social Services, Food Pantry, EMS, Hospital, Economic Dev project or the like. </a:t>
            </a:r>
          </a:p>
          <a:p>
            <a:pPr marL="457200" lvl="1" indent="0">
              <a:buNone/>
            </a:pPr>
            <a:r>
              <a:rPr lang="en-US" dirty="0"/>
              <a:t>---The fund covers the whole county. </a:t>
            </a:r>
          </a:p>
          <a:p>
            <a:pPr marL="228600" indent="-228600">
              <a:buAutoNum type="arabicParenR"/>
            </a:pPr>
            <a:r>
              <a:rPr lang="en-US" dirty="0"/>
              <a:t>Granting each year  follows a formal application process. Our committee of county leaders reviews applications, then awards based on the greatest need, and worthiest project of that year. This changes year to year. </a:t>
            </a:r>
          </a:p>
          <a:p>
            <a:pPr marL="457200" lvl="1" indent="0">
              <a:buNone/>
            </a:pPr>
            <a:r>
              <a:rPr lang="en-US" dirty="0"/>
              <a:t>--The fund will become more impactful as the fund grows from contributions.</a:t>
            </a:r>
          </a:p>
          <a:p>
            <a:pPr marL="0" lvl="0" indent="0">
              <a:buNone/>
            </a:pPr>
            <a:r>
              <a:rPr lang="en-US" dirty="0"/>
              <a:t>4) Fund does not compete with current non-profits, since it allows donors who are interested in many aspects of the community to give. It works along-side other non-profits. Many of those same non-profits can benefit from the fund when they have important projects.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D9B6AC51-F6D9-4956-BAE5-75EBC6A6E990}" type="slidenum">
              <a:rPr lang="en-US" smtClean="0"/>
              <a:t>4</a:t>
            </a:fld>
            <a:endParaRPr lang="en-US"/>
          </a:p>
        </p:txBody>
      </p:sp>
    </p:spTree>
    <p:extLst>
      <p:ext uri="{BB962C8B-B14F-4D97-AF65-F5344CB8AC3E}">
        <p14:creationId xmlns:p14="http://schemas.microsoft.com/office/powerpoint/2010/main" val="103256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Any size gift can be given…however, </a:t>
            </a:r>
          </a:p>
          <a:p>
            <a:pPr marL="228600" indent="-228600">
              <a:buAutoNum type="arabicParenR"/>
            </a:pPr>
            <a:r>
              <a:rPr lang="en-US" dirty="0"/>
              <a:t>To help grow these funds, the state instituted the 40% ND tax credit available to anyone earning income from North Dakota, in or out of state, and giving at a certain level. </a:t>
            </a:r>
          </a:p>
          <a:p>
            <a:pPr marL="0" indent="0">
              <a:buNone/>
            </a:pPr>
            <a:r>
              <a:rPr lang="en-US" dirty="0"/>
              <a:t>	--Businesses any amount</a:t>
            </a:r>
          </a:p>
          <a:p>
            <a:pPr marL="0" indent="0">
              <a:buNone/>
            </a:pPr>
            <a:r>
              <a:rPr lang="en-US" dirty="0"/>
              <a:t>	--Individuals or couples $5,000 or more to one fund</a:t>
            </a:r>
          </a:p>
          <a:p>
            <a:pPr marL="0" indent="0">
              <a:buNone/>
            </a:pPr>
            <a:r>
              <a:rPr lang="en-US" dirty="0"/>
              <a:t>2) Note the cost of the gift is reduced as shown in the chart</a:t>
            </a:r>
          </a:p>
          <a:p>
            <a:pPr marL="0" indent="0">
              <a:buNone/>
            </a:pPr>
            <a:r>
              <a:rPr lang="en-US" dirty="0"/>
              <a:t>4) Federal benefits vary with new 2019 changes, however we always instruct potential donors to ask their planners to run numbers to get exact benefits. </a:t>
            </a:r>
          </a:p>
          <a:p>
            <a:pPr marL="0" indent="0">
              <a:buNone/>
            </a:pPr>
            <a:endParaRPr lang="en-US" dirty="0"/>
          </a:p>
        </p:txBody>
      </p:sp>
      <p:sp>
        <p:nvSpPr>
          <p:cNvPr id="4" name="Slide Number Placeholder 3"/>
          <p:cNvSpPr>
            <a:spLocks noGrp="1"/>
          </p:cNvSpPr>
          <p:nvPr>
            <p:ph type="sldNum" sz="quarter" idx="5"/>
          </p:nvPr>
        </p:nvSpPr>
        <p:spPr/>
        <p:txBody>
          <a:bodyPr/>
          <a:lstStyle/>
          <a:p>
            <a:fld id="{D9B6AC51-F6D9-4956-BAE5-75EBC6A6E990}" type="slidenum">
              <a:rPr lang="en-US" smtClean="0"/>
              <a:t>5</a:t>
            </a:fld>
            <a:endParaRPr lang="en-US"/>
          </a:p>
        </p:txBody>
      </p:sp>
    </p:spTree>
    <p:extLst>
      <p:ext uri="{BB962C8B-B14F-4D97-AF65-F5344CB8AC3E}">
        <p14:creationId xmlns:p14="http://schemas.microsoft.com/office/powerpoint/2010/main" val="387833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This is a few examples of the overall 65 communities who have these funds and the grants they are giving yearly.</a:t>
            </a:r>
          </a:p>
          <a:p>
            <a:pPr marL="228600" indent="-228600">
              <a:buAutoNum type="arabicParenR"/>
            </a:pPr>
            <a:r>
              <a:rPr lang="en-US" dirty="0"/>
              <a:t>Clarence Johnson was created through an estate gift. </a:t>
            </a:r>
          </a:p>
        </p:txBody>
      </p:sp>
      <p:sp>
        <p:nvSpPr>
          <p:cNvPr id="4" name="Slide Number Placeholder 3"/>
          <p:cNvSpPr>
            <a:spLocks noGrp="1"/>
          </p:cNvSpPr>
          <p:nvPr>
            <p:ph type="sldNum" sz="quarter" idx="10"/>
          </p:nvPr>
        </p:nvSpPr>
        <p:spPr/>
        <p:txBody>
          <a:bodyPr/>
          <a:lstStyle/>
          <a:p>
            <a:fld id="{D9B6AC51-F6D9-4956-BAE5-75EBC6A6E990}" type="slidenum">
              <a:rPr lang="en-US" smtClean="0"/>
              <a:t>6</a:t>
            </a:fld>
            <a:endParaRPr lang="en-US"/>
          </a:p>
        </p:txBody>
      </p:sp>
    </p:spTree>
    <p:extLst>
      <p:ext uri="{BB962C8B-B14F-4D97-AF65-F5344CB8AC3E}">
        <p14:creationId xmlns:p14="http://schemas.microsoft.com/office/powerpoint/2010/main" val="70934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Even though we retain support from our Regional NDCF person out of Dickinson, we have a committee of 10 community leaders from various positions in Mercer County who own the processes of the local foundation. </a:t>
            </a:r>
          </a:p>
          <a:p>
            <a:pPr marL="228600" indent="-228600">
              <a:buAutoNum type="arabicParenR"/>
            </a:pPr>
            <a:r>
              <a:rPr lang="en-US" dirty="0"/>
              <a:t>One of our main roles, among many, is  “marketing” or storytelling…informing the community of why we exist.</a:t>
            </a:r>
          </a:p>
          <a:p>
            <a:pPr marL="0" lvl="0" indent="0">
              <a:buNone/>
            </a:pPr>
            <a:r>
              <a:rPr lang="en-US" dirty="0"/>
              <a:t>3) Finally, another role is to work with the community to grow the fund so we can fund the growing needs in the community in the future. </a:t>
            </a:r>
          </a:p>
          <a:p>
            <a:pPr marL="0" lvl="0" indent="0">
              <a:buNone/>
            </a:pPr>
            <a:r>
              <a:rPr lang="en-US" dirty="0"/>
              <a:t>4) Through these roles, we act as a conduit between the fund and the community…For those wanting to give, and those making application for grants. We work together as a team to make our fund impactful. </a:t>
            </a:r>
          </a:p>
          <a:p>
            <a:pPr marL="685800" lvl="1" indent="-228600">
              <a:buAutoNum type="arabicParenR"/>
            </a:pPr>
            <a:endParaRPr lang="en-US" dirty="0"/>
          </a:p>
          <a:p>
            <a:pPr marL="685800" lvl="1" indent="-228600">
              <a:buAutoNum type="arabicParenR"/>
            </a:pPr>
            <a:endParaRPr lang="en-US" dirty="0"/>
          </a:p>
          <a:p>
            <a:pPr marL="228600" lvl="0" indent="-228600">
              <a:buAutoNum type="arabicParenR"/>
            </a:pPr>
            <a:endParaRPr lang="en-US" dirty="0"/>
          </a:p>
        </p:txBody>
      </p:sp>
      <p:sp>
        <p:nvSpPr>
          <p:cNvPr id="4" name="Slide Number Placeholder 3"/>
          <p:cNvSpPr>
            <a:spLocks noGrp="1"/>
          </p:cNvSpPr>
          <p:nvPr>
            <p:ph type="sldNum" sz="quarter" idx="5"/>
          </p:nvPr>
        </p:nvSpPr>
        <p:spPr/>
        <p:txBody>
          <a:bodyPr/>
          <a:lstStyle/>
          <a:p>
            <a:fld id="{D9B6AC51-F6D9-4956-BAE5-75EBC6A6E990}" type="slidenum">
              <a:rPr lang="en-US" smtClean="0"/>
              <a:t>11</a:t>
            </a:fld>
            <a:endParaRPr lang="en-US"/>
          </a:p>
        </p:txBody>
      </p:sp>
    </p:spTree>
    <p:extLst>
      <p:ext uri="{BB962C8B-B14F-4D97-AF65-F5344CB8AC3E}">
        <p14:creationId xmlns:p14="http://schemas.microsoft.com/office/powerpoint/2010/main" val="252358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a:t>Even thought a Community fund is the most versatile, because is can serve many community projects, Sometimes it happens donors don’t want to give to the community general fund. In these cases we have the support of NDCF to set up new funds. </a:t>
            </a:r>
          </a:p>
          <a:p>
            <a:pPr marL="176131" indent="-176131">
              <a:buFont typeface="Arial" panose="020B0604020202020204" pitchFamily="34" charset="0"/>
              <a:buChar char="•"/>
            </a:pPr>
            <a:r>
              <a:rPr lang="en-US" dirty="0"/>
              <a:t>The key, is helping community members ask “how can I help” and our committee will help make the connections needed, to allow them to benefit their community through charitable giving. </a:t>
            </a:r>
          </a:p>
          <a:p>
            <a:pPr marL="176131" indent="-176131">
              <a:buFont typeface="Arial" panose="020B0604020202020204" pitchFamily="34" charset="0"/>
              <a:buChar char="•"/>
            </a:pPr>
            <a:r>
              <a:rPr lang="en-US" dirty="0"/>
              <a:t>--This slide shows the many options a donor has to give even if not giving to the endowment. There are over 700 funds with almost $90 million in assets benefiting communities across the state. </a:t>
            </a:r>
          </a:p>
          <a:p>
            <a:pPr marL="633331" lvl="1" indent="-176131">
              <a:buFont typeface="Arial" panose="020B0604020202020204" pitchFamily="34" charset="0"/>
              <a:buChar char="•"/>
            </a:pPr>
            <a:r>
              <a:rPr lang="en-US" dirty="0"/>
              <a:t>So donors, families, organizations like schools, or governmental agencies can have their own funds</a:t>
            </a:r>
          </a:p>
          <a:p>
            <a:pPr marL="176131" lvl="0" indent="-176131">
              <a:buFont typeface="Arial" panose="020B0604020202020204" pitchFamily="34" charset="0"/>
              <a:buChar char="•"/>
            </a:pPr>
            <a:r>
              <a:rPr lang="en-US" b="1" dirty="0"/>
              <a:t>Our committee supports the community-- Donors, Non-profits, Government Agencies; to grow and retain value for sustainable Community services. </a:t>
            </a:r>
          </a:p>
        </p:txBody>
      </p:sp>
      <p:sp>
        <p:nvSpPr>
          <p:cNvPr id="4" name="Slide Number Placeholder 3"/>
          <p:cNvSpPr>
            <a:spLocks noGrp="1"/>
          </p:cNvSpPr>
          <p:nvPr>
            <p:ph type="sldNum" sz="quarter" idx="10"/>
          </p:nvPr>
        </p:nvSpPr>
        <p:spPr/>
        <p:txBody>
          <a:bodyPr/>
          <a:lstStyle/>
          <a:p>
            <a:fld id="{D9B6AC51-F6D9-4956-BAE5-75EBC6A6E990}" type="slidenum">
              <a:rPr lang="en-US" smtClean="0"/>
              <a:t>12</a:t>
            </a:fld>
            <a:endParaRPr lang="en-US"/>
          </a:p>
        </p:txBody>
      </p:sp>
    </p:spTree>
    <p:extLst>
      <p:ext uri="{BB962C8B-B14F-4D97-AF65-F5344CB8AC3E}">
        <p14:creationId xmlns:p14="http://schemas.microsoft.com/office/powerpoint/2010/main" val="178248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As we mentioned in the opening,  if there are questions or comments or ideas or if you hear of someone wanting to benefit their community but not sure how, please connect us. Imagine what our community could be doing with $10,000 a year of new dollars annually. </a:t>
            </a:r>
          </a:p>
          <a:p>
            <a:pPr marL="228600" indent="-228600">
              <a:buAutoNum type="arabicParenR"/>
            </a:pPr>
            <a:endParaRPr lang="en-US" dirty="0"/>
          </a:p>
          <a:p>
            <a:pPr marL="228600" indent="-228600">
              <a:buAutoNum type="arabicParenR"/>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D9B6AC51-F6D9-4956-BAE5-75EBC6A6E990}" type="slidenum">
              <a:rPr lang="en-US" smtClean="0"/>
              <a:t>14</a:t>
            </a:fld>
            <a:endParaRPr lang="en-US"/>
          </a:p>
        </p:txBody>
      </p:sp>
    </p:spTree>
    <p:extLst>
      <p:ext uri="{BB962C8B-B14F-4D97-AF65-F5344CB8AC3E}">
        <p14:creationId xmlns:p14="http://schemas.microsoft.com/office/powerpoint/2010/main" val="193616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106579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248641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135005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12187C-65A3-45CC-A35D-223D85B9D3D7}"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660651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12187C-65A3-45CC-A35D-223D85B9D3D7}"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295032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2187C-65A3-45CC-A35D-223D85B9D3D7}"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1927823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12187C-65A3-45CC-A35D-223D85B9D3D7}"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2508967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12187C-65A3-45CC-A35D-223D85B9D3D7}" type="datetimeFigureOut">
              <a:rPr lang="en-US" smtClean="0"/>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403263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12187C-65A3-45CC-A35D-223D85B9D3D7}" type="datetimeFigureOut">
              <a:rPr lang="en-US" smtClean="0"/>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3813383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2187C-65A3-45CC-A35D-223D85B9D3D7}" type="datetimeFigureOut">
              <a:rPr lang="en-US" smtClean="0"/>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2058870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12187C-65A3-45CC-A35D-223D85B9D3D7}"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45675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3961055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12187C-65A3-45CC-A35D-223D85B9D3D7}"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2926028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12187C-65A3-45CC-A35D-223D85B9D3D7}"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279896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12187C-65A3-45CC-A35D-223D85B9D3D7}"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6373-6FB3-426F-85E5-F76B2CCCF17B}" type="slidenum">
              <a:rPr lang="en-US" smtClean="0"/>
              <a:t>‹#›</a:t>
            </a:fld>
            <a:endParaRPr lang="en-US"/>
          </a:p>
        </p:txBody>
      </p:sp>
    </p:spTree>
    <p:extLst>
      <p:ext uri="{BB962C8B-B14F-4D97-AF65-F5344CB8AC3E}">
        <p14:creationId xmlns:p14="http://schemas.microsoft.com/office/powerpoint/2010/main" val="236152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394808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315309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36680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804" y="685800"/>
            <a:ext cx="8229600" cy="731838"/>
          </a:xfrm>
          <a:prstGeom prst="rect">
            <a:avLst/>
          </a:prstGeom>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a:xfrm>
            <a:off x="6858000" y="6368045"/>
            <a:ext cx="2133600" cy="365125"/>
          </a:xfrm>
          <a:prstGeom prst="rect">
            <a:avLst/>
          </a:prstGeom>
        </p:spPr>
        <p:txBody>
          <a:bodyPr/>
          <a:lstStyle>
            <a:lvl1pPr algn="r">
              <a:defRPr>
                <a:solidFill>
                  <a:schemeClr val="bg1"/>
                </a:solidFill>
              </a:defRPr>
            </a:lvl1pPr>
          </a:lstStyle>
          <a:p>
            <a:r>
              <a:rPr lang="en-US" dirty="0"/>
              <a:t>April 2014</a:t>
            </a:r>
          </a:p>
        </p:txBody>
      </p:sp>
      <p:sp>
        <p:nvSpPr>
          <p:cNvPr id="6" name="Date Placeholder 2"/>
          <p:cNvSpPr txBox="1">
            <a:spLocks/>
          </p:cNvSpPr>
          <p:nvPr userDrawn="1"/>
        </p:nvSpPr>
        <p:spPr>
          <a:xfrm>
            <a:off x="225804" y="6368045"/>
            <a:ext cx="21336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382238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200127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188335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74404D-76DC-4901-97D8-25B84BB8B25D}" type="datetimeFigureOut">
              <a:rPr lang="en-US" smtClean="0"/>
              <a:t>11/21/2019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267697-7BCD-4407-863F-0EE2C3ECCDC2}" type="slidenum">
              <a:rPr lang="en-US" smtClean="0"/>
              <a:t>‹#›</a:t>
            </a:fld>
            <a:endParaRPr lang="en-US"/>
          </a:p>
        </p:txBody>
      </p:sp>
    </p:spTree>
    <p:extLst>
      <p:ext uri="{BB962C8B-B14F-4D97-AF65-F5344CB8AC3E}">
        <p14:creationId xmlns:p14="http://schemas.microsoft.com/office/powerpoint/2010/main" val="377117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07B82-8B4E-4B24-9DF3-A26B6F96B958}"/>
              </a:ext>
            </a:extLst>
          </p:cNvPr>
          <p:cNvSpPr/>
          <p:nvPr userDrawn="1"/>
        </p:nvSpPr>
        <p:spPr>
          <a:xfrm>
            <a:off x="0" y="0"/>
            <a:ext cx="9144000" cy="381000"/>
          </a:xfrm>
          <a:prstGeom prst="rect">
            <a:avLst/>
          </a:prstGeom>
          <a:solidFill>
            <a:srgbClr val="E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E0A568-547F-4AA0-8678-AAD94E8FEC29}"/>
              </a:ext>
            </a:extLst>
          </p:cNvPr>
          <p:cNvSpPr/>
          <p:nvPr userDrawn="1"/>
        </p:nvSpPr>
        <p:spPr>
          <a:xfrm>
            <a:off x="0" y="6394268"/>
            <a:ext cx="6324600" cy="463732"/>
          </a:xfrm>
          <a:prstGeom prst="rect">
            <a:avLst/>
          </a:prstGeom>
          <a:solidFill>
            <a:srgbClr val="642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2DBA0B4-B008-4E42-8F24-6180F946EF6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00799" y="5867400"/>
            <a:ext cx="2585243" cy="883219"/>
          </a:xfrm>
          <a:prstGeom prst="rect">
            <a:avLst/>
          </a:prstGeom>
        </p:spPr>
      </p:pic>
    </p:spTree>
    <p:extLst>
      <p:ext uri="{BB962C8B-B14F-4D97-AF65-F5344CB8AC3E}">
        <p14:creationId xmlns:p14="http://schemas.microsoft.com/office/powerpoint/2010/main" val="372882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2187C-65A3-45CC-A35D-223D85B9D3D7}" type="datetimeFigureOut">
              <a:rPr lang="en-US" smtClean="0"/>
              <a:t>11/21/2019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26373-6FB3-426F-85E5-F76B2CCCF17B}" type="slidenum">
              <a:rPr lang="en-US" smtClean="0"/>
              <a:t>‹#›</a:t>
            </a:fld>
            <a:endParaRPr lang="en-US"/>
          </a:p>
        </p:txBody>
      </p:sp>
    </p:spTree>
    <p:extLst>
      <p:ext uri="{BB962C8B-B14F-4D97-AF65-F5344CB8AC3E}">
        <p14:creationId xmlns:p14="http://schemas.microsoft.com/office/powerpoint/2010/main" val="2709435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42B885-7BE5-45E8-80FC-5C27703CED7C}"/>
              </a:ext>
            </a:extLst>
          </p:cNvPr>
          <p:cNvSpPr/>
          <p:nvPr/>
        </p:nvSpPr>
        <p:spPr>
          <a:xfrm>
            <a:off x="1726381" y="2133600"/>
            <a:ext cx="5691237" cy="1569660"/>
          </a:xfrm>
          <a:prstGeom prst="rect">
            <a:avLst/>
          </a:prstGeom>
        </p:spPr>
        <p:txBody>
          <a:bodyPr wrap="none">
            <a:spAutoFit/>
          </a:bodyPr>
          <a:lstStyle/>
          <a:p>
            <a:pPr algn="ctr"/>
            <a:r>
              <a:rPr lang="en-US" sz="3200" dirty="0">
                <a:solidFill>
                  <a:srgbClr val="64223A"/>
                </a:solidFill>
                <a:effectLst>
                  <a:innerShdw blurRad="63500" dist="50800" dir="5400000">
                    <a:prstClr val="black">
                      <a:alpha val="50000"/>
                    </a:prstClr>
                  </a:innerShdw>
                </a:effectLst>
                <a:latin typeface="Century Gothic" panose="020B0502020202020204" pitchFamily="34" charset="0"/>
              </a:rPr>
              <a:t>WHAT CAN YOUR </a:t>
            </a:r>
          </a:p>
          <a:p>
            <a:pPr algn="ctr"/>
            <a:r>
              <a:rPr lang="en-US" sz="3200" b="1" dirty="0">
                <a:solidFill>
                  <a:srgbClr val="64223A"/>
                </a:solidFill>
                <a:effectLst>
                  <a:innerShdw blurRad="63500" dist="50800" dir="5400000">
                    <a:prstClr val="black">
                      <a:alpha val="50000"/>
                    </a:prstClr>
                  </a:innerShdw>
                </a:effectLst>
                <a:latin typeface="Century Gothic" panose="020B0502020202020204" pitchFamily="34" charset="0"/>
              </a:rPr>
              <a:t>COMMUNITY FOUNDATION </a:t>
            </a:r>
          </a:p>
          <a:p>
            <a:pPr algn="ctr"/>
            <a:r>
              <a:rPr lang="en-US" sz="3200" dirty="0">
                <a:solidFill>
                  <a:srgbClr val="64223A"/>
                </a:solidFill>
                <a:effectLst>
                  <a:innerShdw blurRad="63500" dist="50800" dir="5400000">
                    <a:prstClr val="black">
                      <a:alpha val="50000"/>
                    </a:prstClr>
                  </a:innerShdw>
                </a:effectLst>
                <a:latin typeface="Century Gothic" panose="020B0502020202020204" pitchFamily="34" charset="0"/>
              </a:rPr>
              <a:t>DO FOR YOU?</a:t>
            </a:r>
          </a:p>
        </p:txBody>
      </p:sp>
    </p:spTree>
    <p:extLst>
      <p:ext uri="{BB962C8B-B14F-4D97-AF65-F5344CB8AC3E}">
        <p14:creationId xmlns:p14="http://schemas.microsoft.com/office/powerpoint/2010/main" val="17590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AD93859-77BE-40DB-9728-5A0F5FB6C5B9}"/>
              </a:ext>
            </a:extLst>
          </p:cNvPr>
          <p:cNvSpPr txBox="1">
            <a:spLocks noChangeArrowheads="1"/>
          </p:cNvSpPr>
          <p:nvPr/>
        </p:nvSpPr>
        <p:spPr bwMode="auto">
          <a:xfrm>
            <a:off x="274016" y="533400"/>
            <a:ext cx="8686800" cy="3635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64223A"/>
                </a:solidFill>
                <a:effectLst/>
                <a:latin typeface="Century Gothic" panose="020B0502020202020204" pitchFamily="34" charset="0"/>
              </a:rPr>
              <a:t>Here’s what the New Salem Area Community Foundation Helped Fund in the last Two Years:</a:t>
            </a:r>
            <a:endParaRPr kumimoji="0" lang="en-US" altLang="en-US" sz="2800" b="0" i="0" u="none" strike="noStrike" cap="none" normalizeH="0" baseline="0" dirty="0">
              <a:ln>
                <a:noFill/>
              </a:ln>
              <a:solidFill>
                <a:srgbClr val="64223A"/>
              </a:solidFill>
              <a:effectLst/>
              <a:latin typeface="Century Gothic" panose="020B0502020202020204" pitchFamily="34" charset="0"/>
            </a:endParaRPr>
          </a:p>
        </p:txBody>
      </p:sp>
      <p:sp>
        <p:nvSpPr>
          <p:cNvPr id="3" name="Text Box 2">
            <a:extLst>
              <a:ext uri="{FF2B5EF4-FFF2-40B4-BE49-F238E27FC236}">
                <a16:creationId xmlns:a16="http://schemas.microsoft.com/office/drawing/2014/main" id="{2CB2604D-BD01-4048-BDA0-B6970DD1088B}"/>
              </a:ext>
            </a:extLst>
          </p:cNvPr>
          <p:cNvSpPr txBox="1">
            <a:spLocks noChangeArrowheads="1"/>
          </p:cNvSpPr>
          <p:nvPr/>
        </p:nvSpPr>
        <p:spPr bwMode="auto">
          <a:xfrm>
            <a:off x="457200" y="1524000"/>
            <a:ext cx="4495800" cy="26130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ts val="600"/>
              </a:spcAft>
              <a:buClrTx/>
              <a:buSzPts val="1400"/>
              <a:buFont typeface="Arial" panose="020B0604020202020204" pitchFamily="34" charset="0"/>
              <a:buChar char="•"/>
              <a:tabLst/>
            </a:pPr>
            <a:r>
              <a:rPr kumimoji="0" lang="en-US" altLang="en-US" sz="1600" b="1" i="0" u="none" strike="noStrike" cap="none" normalizeH="0" baseline="0" dirty="0">
                <a:ln>
                  <a:noFill/>
                </a:ln>
                <a:solidFill>
                  <a:srgbClr val="7030A0"/>
                </a:solidFill>
                <a:effectLst/>
                <a:latin typeface="Calibri" panose="020F0502020204030204" pitchFamily="34" charset="0"/>
              </a:rPr>
              <a:t>New Salem Preschool</a:t>
            </a:r>
          </a:p>
          <a:p>
            <a:pPr marL="171450" marR="0" lvl="0" indent="-171450" algn="l" defTabSz="914400" rtl="0" eaLnBrk="0" fontAlgn="base" latinLnBrk="0" hangingPunct="0">
              <a:lnSpc>
                <a:spcPct val="100000"/>
              </a:lnSpc>
              <a:spcBef>
                <a:spcPct val="0"/>
              </a:spcBef>
              <a:spcAft>
                <a:spcPts val="600"/>
              </a:spcAft>
              <a:buClrTx/>
              <a:buSzPts val="1400"/>
              <a:buFont typeface="Arial" panose="020B0604020202020204" pitchFamily="34" charset="0"/>
              <a:buChar char="•"/>
              <a:tabLst/>
            </a:pPr>
            <a:r>
              <a:rPr kumimoji="0" lang="en-US" altLang="en-US" sz="1600" b="1" i="0" u="none" strike="noStrike" cap="none" normalizeH="0" baseline="0" dirty="0">
                <a:ln>
                  <a:noFill/>
                </a:ln>
                <a:solidFill>
                  <a:srgbClr val="0057A0"/>
                </a:solidFill>
                <a:effectLst/>
                <a:latin typeface="Calibri" panose="020F0502020204030204" pitchFamily="34" charset="0"/>
              </a:rPr>
              <a:t>Playground Equipment at North Park</a:t>
            </a:r>
          </a:p>
          <a:p>
            <a:pPr marL="171450" marR="0" lvl="0" indent="-171450" algn="l" defTabSz="914400" rtl="0" eaLnBrk="0" fontAlgn="base" latinLnBrk="0" hangingPunct="0">
              <a:lnSpc>
                <a:spcPct val="100000"/>
              </a:lnSpc>
              <a:spcBef>
                <a:spcPct val="0"/>
              </a:spcBef>
              <a:spcAft>
                <a:spcPts val="600"/>
              </a:spcAft>
              <a:buClrTx/>
              <a:buSzPts val="1400"/>
              <a:buFont typeface="Arial" panose="020B0604020202020204" pitchFamily="34" charset="0"/>
              <a:buChar char="•"/>
              <a:tabLst/>
            </a:pPr>
            <a:r>
              <a:rPr kumimoji="0" lang="en-US" altLang="en-US" sz="1600" b="1" i="0" u="none" strike="noStrike" cap="none" normalizeH="0" baseline="0" dirty="0">
                <a:ln>
                  <a:noFill/>
                </a:ln>
                <a:solidFill>
                  <a:srgbClr val="7030A0"/>
                </a:solidFill>
                <a:effectLst/>
                <a:latin typeface="Calibri" panose="020F0502020204030204" pitchFamily="34" charset="0"/>
              </a:rPr>
              <a:t>Prairie View Playground</a:t>
            </a:r>
          </a:p>
          <a:p>
            <a:pPr marL="171450" marR="0" lvl="0" indent="-171450" algn="l" defTabSz="914400" rtl="0" eaLnBrk="0" fontAlgn="base" latinLnBrk="0" hangingPunct="0">
              <a:lnSpc>
                <a:spcPct val="100000"/>
              </a:lnSpc>
              <a:spcBef>
                <a:spcPct val="0"/>
              </a:spcBef>
              <a:spcAft>
                <a:spcPts val="600"/>
              </a:spcAft>
              <a:buClrTx/>
              <a:buSzPts val="1400"/>
              <a:buFont typeface="Arial" panose="020B0604020202020204" pitchFamily="34" charset="0"/>
              <a:buChar char="•"/>
              <a:tabLst/>
            </a:pPr>
            <a:r>
              <a:rPr kumimoji="0" lang="en-US" altLang="en-US" sz="1600" b="1" i="0" u="none" strike="noStrike" cap="none" normalizeH="0" baseline="0" dirty="0">
                <a:ln>
                  <a:noFill/>
                </a:ln>
                <a:solidFill>
                  <a:srgbClr val="FF6600"/>
                </a:solidFill>
                <a:effectLst/>
                <a:latin typeface="Calibri" panose="020F0502020204030204" pitchFamily="34" charset="0"/>
              </a:rPr>
              <a:t>US Flags on Main Street</a:t>
            </a:r>
          </a:p>
          <a:p>
            <a:pPr marL="171450" marR="0" lvl="0" indent="-171450" algn="l" defTabSz="914400" rtl="0" eaLnBrk="0" fontAlgn="base" latinLnBrk="0" hangingPunct="0">
              <a:lnSpc>
                <a:spcPct val="100000"/>
              </a:lnSpc>
              <a:spcBef>
                <a:spcPct val="0"/>
              </a:spcBef>
              <a:spcAft>
                <a:spcPts val="600"/>
              </a:spcAft>
              <a:buClrTx/>
              <a:buSzPts val="1400"/>
              <a:buFont typeface="Arial" panose="020B0604020202020204" pitchFamily="34" charset="0"/>
              <a:buChar char="•"/>
              <a:tabLst/>
            </a:pPr>
            <a:r>
              <a:rPr kumimoji="0" lang="en-US" altLang="en-US" sz="1600" b="1" i="0" u="none" strike="noStrike" cap="none" normalizeH="0" baseline="0" dirty="0">
                <a:ln>
                  <a:noFill/>
                </a:ln>
                <a:solidFill>
                  <a:srgbClr val="0057A0"/>
                </a:solidFill>
                <a:effectLst/>
                <a:latin typeface="Calibri" panose="020F0502020204030204" pitchFamily="34" charset="0"/>
              </a:rPr>
              <a:t>Fish Creek Shelter Repairs</a:t>
            </a:r>
          </a:p>
          <a:p>
            <a:pPr marL="171450" marR="0" lvl="0" indent="-171450" algn="l" defTabSz="914400" rtl="0" eaLnBrk="0" fontAlgn="base" latinLnBrk="0" hangingPunct="0">
              <a:lnSpc>
                <a:spcPct val="100000"/>
              </a:lnSpc>
              <a:spcBef>
                <a:spcPct val="0"/>
              </a:spcBef>
              <a:spcAft>
                <a:spcPts val="600"/>
              </a:spcAft>
              <a:buClrTx/>
              <a:buSzPts val="1400"/>
              <a:buFont typeface="Arial" panose="020B0604020202020204" pitchFamily="34" charset="0"/>
              <a:buChar char="•"/>
              <a:tabLst/>
            </a:pPr>
            <a:r>
              <a:rPr kumimoji="0" lang="en-US" altLang="en-US" sz="1600" b="1" i="0" u="none" strike="noStrike" cap="none" normalizeH="0" baseline="0" dirty="0">
                <a:ln>
                  <a:noFill/>
                </a:ln>
                <a:solidFill>
                  <a:srgbClr val="C00000"/>
                </a:solidFill>
                <a:effectLst/>
                <a:latin typeface="Calibri" panose="020F0502020204030204" pitchFamily="34" charset="0"/>
              </a:rPr>
              <a:t>Summer Safety Trainings and Equipment</a:t>
            </a:r>
          </a:p>
          <a:p>
            <a:pPr marL="171450" marR="0" lvl="0" indent="-171450" algn="l" defTabSz="914400" rtl="0" eaLnBrk="0" fontAlgn="base" latinLnBrk="0" hangingPunct="0">
              <a:lnSpc>
                <a:spcPct val="100000"/>
              </a:lnSpc>
              <a:spcBef>
                <a:spcPct val="0"/>
              </a:spcBef>
              <a:spcAft>
                <a:spcPts val="600"/>
              </a:spcAft>
              <a:buClrTx/>
              <a:buSzPts val="1400"/>
              <a:buFont typeface="Arial" panose="020B0604020202020204" pitchFamily="34" charset="0"/>
              <a:buChar char="•"/>
              <a:tabLst/>
            </a:pPr>
            <a:r>
              <a:rPr kumimoji="0" lang="en-US" altLang="en-US" sz="1600" b="1" i="0" u="none" strike="noStrike" cap="none" normalizeH="0" baseline="0" dirty="0">
                <a:ln>
                  <a:noFill/>
                </a:ln>
                <a:solidFill>
                  <a:srgbClr val="C00000"/>
                </a:solidFill>
                <a:effectLst/>
                <a:latin typeface="Calibri" panose="020F0502020204030204" pitchFamily="34" charset="0"/>
              </a:rPr>
              <a:t>New Mobile Radios for Fire District</a:t>
            </a:r>
          </a:p>
          <a:p>
            <a:pPr marL="171450" marR="0" lvl="0" indent="-171450" algn="l" defTabSz="914400" rtl="0" eaLnBrk="0" fontAlgn="base" latinLnBrk="0" hangingPunct="0">
              <a:lnSpc>
                <a:spcPct val="100000"/>
              </a:lnSpc>
              <a:spcBef>
                <a:spcPct val="0"/>
              </a:spcBef>
              <a:spcAft>
                <a:spcPts val="600"/>
              </a:spcAft>
              <a:buClrTx/>
              <a:buSzPts val="1400"/>
              <a:buFont typeface="Arial" panose="020B0604020202020204" pitchFamily="34" charset="0"/>
              <a:buChar char="•"/>
              <a:tabLst/>
            </a:pPr>
            <a:r>
              <a:rPr kumimoji="0" lang="en-US" altLang="en-US" sz="1600" b="1" i="0" u="none" strike="noStrike" cap="none" normalizeH="0" baseline="0" dirty="0">
                <a:ln>
                  <a:noFill/>
                </a:ln>
                <a:solidFill>
                  <a:srgbClr val="0057A0"/>
                </a:solidFill>
                <a:effectLst/>
                <a:latin typeface="Calibri" panose="020F0502020204030204" pitchFamily="34" charset="0"/>
              </a:rPr>
              <a:t>Community Movie Night</a:t>
            </a:r>
          </a:p>
          <a:p>
            <a:pPr marL="171450" marR="0" lvl="0" indent="-171450" algn="l" defTabSz="914400" rtl="0" eaLnBrk="0" fontAlgn="base" latinLnBrk="0" hangingPunct="0">
              <a:lnSpc>
                <a:spcPct val="100000"/>
              </a:lnSpc>
              <a:spcBef>
                <a:spcPct val="0"/>
              </a:spcBef>
              <a:spcAft>
                <a:spcPts val="600"/>
              </a:spcAft>
              <a:buClrTx/>
              <a:buSzPts val="1400"/>
              <a:buFont typeface="Arial" panose="020B0604020202020204" pitchFamily="34" charset="0"/>
              <a:buChar char="•"/>
              <a:tabLst/>
            </a:pPr>
            <a:r>
              <a:rPr kumimoji="0" lang="en-US" altLang="en-US" sz="1600" b="1" i="0" u="none" strike="noStrike" cap="none" normalizeH="0" baseline="0" dirty="0">
                <a:ln>
                  <a:noFill/>
                </a:ln>
                <a:solidFill>
                  <a:srgbClr val="0057A0"/>
                </a:solidFill>
                <a:effectLst/>
                <a:latin typeface="Calibri" panose="020F0502020204030204" pitchFamily="34" charset="0"/>
              </a:rPr>
              <a:t>Patio and 2 Golf Carts for Red Trail Links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4099" name="Picture 3" descr="GrantAwards2015">
            <a:extLst>
              <a:ext uri="{FF2B5EF4-FFF2-40B4-BE49-F238E27FC236}">
                <a16:creationId xmlns:a16="http://schemas.microsoft.com/office/drawing/2014/main" id="{DE4E24DE-35CE-4DAD-90EB-DBC80DF09B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3889"/>
          <a:stretch>
            <a:fillRect/>
          </a:stretch>
        </p:blipFill>
        <p:spPr bwMode="auto">
          <a:xfrm>
            <a:off x="4614475" y="1295400"/>
            <a:ext cx="3982000" cy="2286001"/>
          </a:xfrm>
          <a:prstGeom prst="rect">
            <a:avLst/>
          </a:prstGeom>
          <a:noFill/>
          <a:ln>
            <a:noFill/>
          </a:ln>
          <a:effectLst>
            <a:outerShdw blurRad="190500" algn="ctr"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sp>
        <p:nvSpPr>
          <p:cNvPr id="4" name="Text Box 4">
            <a:extLst>
              <a:ext uri="{FF2B5EF4-FFF2-40B4-BE49-F238E27FC236}">
                <a16:creationId xmlns:a16="http://schemas.microsoft.com/office/drawing/2014/main" id="{7DD30B6D-88F9-4A99-BBE3-97E2CDE81E40}"/>
              </a:ext>
            </a:extLst>
          </p:cNvPr>
          <p:cNvSpPr txBox="1">
            <a:spLocks noChangeArrowheads="1"/>
          </p:cNvSpPr>
          <p:nvPr/>
        </p:nvSpPr>
        <p:spPr bwMode="auto">
          <a:xfrm>
            <a:off x="4691128" y="3636963"/>
            <a:ext cx="3905347"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Calibri" panose="020F0502020204030204" pitchFamily="34" charset="0"/>
              </a:rPr>
              <a:t>2015 Grantees receive their grant awards from New Salem Area Community Foundation Advisory Committee members.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2" name="Picture 6" descr="Image may contain: indoor">
            <a:extLst>
              <a:ext uri="{FF2B5EF4-FFF2-40B4-BE49-F238E27FC236}">
                <a16:creationId xmlns:a16="http://schemas.microsoft.com/office/drawing/2014/main" id="{12106329-ED68-477A-B007-6064478DC6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305300"/>
            <a:ext cx="3352800" cy="2514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Text Box 4">
            <a:extLst>
              <a:ext uri="{FF2B5EF4-FFF2-40B4-BE49-F238E27FC236}">
                <a16:creationId xmlns:a16="http://schemas.microsoft.com/office/drawing/2014/main" id="{6F739086-14E8-414D-806D-4D79E4CF7943}"/>
              </a:ext>
            </a:extLst>
          </p:cNvPr>
          <p:cNvSpPr txBox="1">
            <a:spLocks noChangeArrowheads="1"/>
          </p:cNvSpPr>
          <p:nvPr/>
        </p:nvSpPr>
        <p:spPr bwMode="auto">
          <a:xfrm>
            <a:off x="685800" y="5794586"/>
            <a:ext cx="4972147"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Calibri" panose="020F0502020204030204" pitchFamily="34" charset="0"/>
              </a:rPr>
              <a:t>The New Salem Area Community Foundation awarded over $48,000 in grants toward the construction of the new fitness center in New Salem.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752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05B4209-DBDA-4E53-B556-957DD674E4D5}"/>
              </a:ext>
            </a:extLst>
          </p:cNvPr>
          <p:cNvGrpSpPr/>
          <p:nvPr/>
        </p:nvGrpSpPr>
        <p:grpSpPr>
          <a:xfrm>
            <a:off x="685800" y="990600"/>
            <a:ext cx="8077200" cy="5105400"/>
            <a:chOff x="838200" y="533399"/>
            <a:chExt cx="7772400" cy="5562600"/>
          </a:xfrm>
        </p:grpSpPr>
        <p:graphicFrame>
          <p:nvGraphicFramePr>
            <p:cNvPr id="2" name="Chart 1">
              <a:extLst>
                <a:ext uri="{FF2B5EF4-FFF2-40B4-BE49-F238E27FC236}">
                  <a16:creationId xmlns:a16="http://schemas.microsoft.com/office/drawing/2014/main" id="{CD62E5BD-4071-4D95-86C6-5CE3F0849571}"/>
                </a:ext>
              </a:extLst>
            </p:cNvPr>
            <p:cNvGraphicFramePr>
              <a:graphicFrameLocks/>
            </p:cNvGraphicFramePr>
            <p:nvPr>
              <p:extLst>
                <p:ext uri="{D42A27DB-BD31-4B8C-83A1-F6EECF244321}">
                  <p14:modId xmlns:p14="http://schemas.microsoft.com/office/powerpoint/2010/main" val="2599418525"/>
                </p:ext>
              </p:extLst>
            </p:nvPr>
          </p:nvGraphicFramePr>
          <p:xfrm>
            <a:off x="838200" y="533399"/>
            <a:ext cx="7772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8330ABB0-720B-4432-B9A2-D17E3E361B22}"/>
                </a:ext>
              </a:extLst>
            </p:cNvPr>
            <p:cNvSpPr/>
            <p:nvPr/>
          </p:nvSpPr>
          <p:spPr>
            <a:xfrm>
              <a:off x="4191000" y="2590800"/>
              <a:ext cx="1447800" cy="1447800"/>
            </a:xfrm>
            <a:prstGeom prst="ellipse">
              <a:avLst/>
            </a:prstGeom>
            <a:solidFill>
              <a:srgbClr val="53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3221F2A-9B56-4208-8935-74685F641F98}"/>
                </a:ext>
              </a:extLst>
            </p:cNvPr>
            <p:cNvSpPr txBox="1"/>
            <p:nvPr/>
          </p:nvSpPr>
          <p:spPr>
            <a:xfrm>
              <a:off x="4197435" y="2878307"/>
              <a:ext cx="1447800" cy="1006016"/>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Community Impact Roles</a:t>
              </a:r>
            </a:p>
          </p:txBody>
        </p:sp>
        <p:sp>
          <p:nvSpPr>
            <p:cNvPr id="5" name="TextBox 4">
              <a:extLst>
                <a:ext uri="{FF2B5EF4-FFF2-40B4-BE49-F238E27FC236}">
                  <a16:creationId xmlns:a16="http://schemas.microsoft.com/office/drawing/2014/main" id="{F45FA4AB-A23E-4DEE-968F-27E4B1FBB6EB}"/>
                </a:ext>
              </a:extLst>
            </p:cNvPr>
            <p:cNvSpPr txBox="1"/>
            <p:nvPr/>
          </p:nvSpPr>
          <p:spPr>
            <a:xfrm>
              <a:off x="4914899" y="1241755"/>
              <a:ext cx="1333500" cy="368872"/>
            </a:xfrm>
            <a:prstGeom prst="rect">
              <a:avLst/>
            </a:prstGeom>
            <a:noFill/>
          </p:spPr>
          <p:txBody>
            <a:bodyPr wrap="square" rtlCol="0">
              <a:spAutoFit/>
            </a:bodyPr>
            <a:lstStyle/>
            <a:p>
              <a:r>
                <a:rPr lang="en-US" sz="1600" dirty="0">
                  <a:latin typeface="Century Gothic" panose="020B0502020202020204" pitchFamily="34" charset="0"/>
                </a:rPr>
                <a:t>Grantmaker</a:t>
              </a:r>
            </a:p>
          </p:txBody>
        </p:sp>
        <p:sp>
          <p:nvSpPr>
            <p:cNvPr id="6" name="TextBox 5">
              <a:extLst>
                <a:ext uri="{FF2B5EF4-FFF2-40B4-BE49-F238E27FC236}">
                  <a16:creationId xmlns:a16="http://schemas.microsoft.com/office/drawing/2014/main" id="{EA80709D-D386-4ACC-AE94-9F452A886332}"/>
                </a:ext>
              </a:extLst>
            </p:cNvPr>
            <p:cNvSpPr txBox="1"/>
            <p:nvPr/>
          </p:nvSpPr>
          <p:spPr>
            <a:xfrm>
              <a:off x="5751557" y="2296555"/>
              <a:ext cx="1333500" cy="368872"/>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Networker</a:t>
              </a:r>
            </a:p>
          </p:txBody>
        </p:sp>
        <p:sp>
          <p:nvSpPr>
            <p:cNvPr id="7" name="TextBox 6">
              <a:extLst>
                <a:ext uri="{FF2B5EF4-FFF2-40B4-BE49-F238E27FC236}">
                  <a16:creationId xmlns:a16="http://schemas.microsoft.com/office/drawing/2014/main" id="{BC2A987C-52DC-443F-9AEA-6622EDD52DB9}"/>
                </a:ext>
              </a:extLst>
            </p:cNvPr>
            <p:cNvSpPr txBox="1"/>
            <p:nvPr/>
          </p:nvSpPr>
          <p:spPr>
            <a:xfrm>
              <a:off x="5793908" y="3314698"/>
              <a:ext cx="1333500" cy="646331"/>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Conduit to Business</a:t>
              </a:r>
            </a:p>
          </p:txBody>
        </p:sp>
        <p:sp>
          <p:nvSpPr>
            <p:cNvPr id="8" name="TextBox 7">
              <a:extLst>
                <a:ext uri="{FF2B5EF4-FFF2-40B4-BE49-F238E27FC236}">
                  <a16:creationId xmlns:a16="http://schemas.microsoft.com/office/drawing/2014/main" id="{5E334050-90F7-4B22-974F-E8A2429BA7DA}"/>
                </a:ext>
              </a:extLst>
            </p:cNvPr>
            <p:cNvSpPr txBox="1"/>
            <p:nvPr/>
          </p:nvSpPr>
          <p:spPr>
            <a:xfrm>
              <a:off x="3095625" y="4300981"/>
              <a:ext cx="1581150" cy="905415"/>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Project/</a:t>
              </a:r>
            </a:p>
            <a:p>
              <a:pPr algn="ctr"/>
              <a:r>
                <a:rPr lang="en-US" sz="1600" dirty="0">
                  <a:solidFill>
                    <a:schemeClr val="bg1"/>
                  </a:solidFill>
                  <a:latin typeface="Century Gothic" panose="020B0502020202020204" pitchFamily="34" charset="0"/>
                </a:rPr>
                <a:t>Needs </a:t>
              </a:r>
            </a:p>
            <a:p>
              <a:pPr algn="ctr"/>
              <a:r>
                <a:rPr lang="en-US" sz="1600" dirty="0">
                  <a:solidFill>
                    <a:schemeClr val="bg1"/>
                  </a:solidFill>
                  <a:latin typeface="Century Gothic" panose="020B0502020202020204" pitchFamily="34" charset="0"/>
                </a:rPr>
                <a:t>Expert</a:t>
              </a:r>
            </a:p>
          </p:txBody>
        </p:sp>
        <p:sp>
          <p:nvSpPr>
            <p:cNvPr id="9" name="TextBox 8">
              <a:extLst>
                <a:ext uri="{FF2B5EF4-FFF2-40B4-BE49-F238E27FC236}">
                  <a16:creationId xmlns:a16="http://schemas.microsoft.com/office/drawing/2014/main" id="{2D4F26A7-35A7-49F7-B439-532B438B1ABB}"/>
                </a:ext>
              </a:extLst>
            </p:cNvPr>
            <p:cNvSpPr txBox="1"/>
            <p:nvPr/>
          </p:nvSpPr>
          <p:spPr>
            <a:xfrm>
              <a:off x="4351299" y="5051231"/>
              <a:ext cx="1333500" cy="369332"/>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Organizer</a:t>
              </a:r>
            </a:p>
          </p:txBody>
        </p:sp>
        <p:sp>
          <p:nvSpPr>
            <p:cNvPr id="10" name="TextBox 9">
              <a:extLst>
                <a:ext uri="{FF2B5EF4-FFF2-40B4-BE49-F238E27FC236}">
                  <a16:creationId xmlns:a16="http://schemas.microsoft.com/office/drawing/2014/main" id="{1864F839-70C8-4DB4-A800-60473C35BD73}"/>
                </a:ext>
              </a:extLst>
            </p:cNvPr>
            <p:cNvSpPr txBox="1"/>
            <p:nvPr/>
          </p:nvSpPr>
          <p:spPr>
            <a:xfrm>
              <a:off x="2744742" y="3411378"/>
              <a:ext cx="1333500" cy="369332"/>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Story Teller</a:t>
              </a:r>
            </a:p>
          </p:txBody>
        </p:sp>
        <p:sp>
          <p:nvSpPr>
            <p:cNvPr id="11" name="TextBox 10">
              <a:extLst>
                <a:ext uri="{FF2B5EF4-FFF2-40B4-BE49-F238E27FC236}">
                  <a16:creationId xmlns:a16="http://schemas.microsoft.com/office/drawing/2014/main" id="{A63AF616-F7D1-4256-9A6F-1283345FBC4F}"/>
                </a:ext>
              </a:extLst>
            </p:cNvPr>
            <p:cNvSpPr txBox="1"/>
            <p:nvPr/>
          </p:nvSpPr>
          <p:spPr>
            <a:xfrm>
              <a:off x="2831392" y="2337109"/>
              <a:ext cx="1333500" cy="369332"/>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Connector</a:t>
              </a:r>
            </a:p>
          </p:txBody>
        </p:sp>
        <p:sp>
          <p:nvSpPr>
            <p:cNvPr id="12" name="TextBox 11">
              <a:extLst>
                <a:ext uri="{FF2B5EF4-FFF2-40B4-BE49-F238E27FC236}">
                  <a16:creationId xmlns:a16="http://schemas.microsoft.com/office/drawing/2014/main" id="{85A611D6-1026-4DA8-9A9D-B015095E46F1}"/>
                </a:ext>
              </a:extLst>
            </p:cNvPr>
            <p:cNvSpPr txBox="1"/>
            <p:nvPr/>
          </p:nvSpPr>
          <p:spPr>
            <a:xfrm>
              <a:off x="3498142" y="1243899"/>
              <a:ext cx="1581150" cy="368872"/>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Philanthropist</a:t>
              </a:r>
            </a:p>
          </p:txBody>
        </p:sp>
      </p:grpSp>
      <p:sp>
        <p:nvSpPr>
          <p:cNvPr id="14" name="Rectangle 13">
            <a:extLst>
              <a:ext uri="{FF2B5EF4-FFF2-40B4-BE49-F238E27FC236}">
                <a16:creationId xmlns:a16="http://schemas.microsoft.com/office/drawing/2014/main" id="{AA98CF26-8B95-45B9-9B39-426ABC750256}"/>
              </a:ext>
            </a:extLst>
          </p:cNvPr>
          <p:cNvSpPr/>
          <p:nvPr/>
        </p:nvSpPr>
        <p:spPr>
          <a:xfrm>
            <a:off x="1181100" y="623746"/>
            <a:ext cx="7086600" cy="461665"/>
          </a:xfrm>
          <a:prstGeom prst="rect">
            <a:avLst/>
          </a:prstGeom>
        </p:spPr>
        <p:txBody>
          <a:bodyPr wrap="square">
            <a:spAutoFit/>
          </a:bodyPr>
          <a:lstStyle/>
          <a:p>
            <a:pPr algn="ctr"/>
            <a:r>
              <a:rPr lang="en-US" sz="2400" b="1" dirty="0">
                <a:solidFill>
                  <a:srgbClr val="64223A"/>
                </a:solidFill>
                <a:effectLst>
                  <a:outerShdw blurRad="38100" dist="38100" dir="2700000" algn="tl">
                    <a:srgbClr val="000000">
                      <a:alpha val="43137"/>
                    </a:srgbClr>
                  </a:outerShdw>
                </a:effectLst>
                <a:latin typeface="Century Gothic" panose="020B0502020202020204" pitchFamily="34" charset="0"/>
              </a:rPr>
              <a:t>Locally Operated: Community Conduit </a:t>
            </a:r>
            <a:endParaRPr lang="en-US" sz="2400" b="1" dirty="0">
              <a:solidFill>
                <a:srgbClr val="64223A"/>
              </a:solidFill>
              <a:latin typeface="Century Gothic" panose="020B0502020202020204" pitchFamily="34" charset="0"/>
            </a:endParaRPr>
          </a:p>
        </p:txBody>
      </p:sp>
    </p:spTree>
    <p:extLst>
      <p:ext uri="{BB962C8B-B14F-4D97-AF65-F5344CB8AC3E}">
        <p14:creationId xmlns:p14="http://schemas.microsoft.com/office/powerpoint/2010/main" val="150998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399" y="645526"/>
            <a:ext cx="8229601" cy="492843"/>
          </a:xfrm>
        </p:spPr>
        <p:txBody>
          <a:bodyPr/>
          <a:lstStyle/>
          <a:p>
            <a:pPr algn="l"/>
            <a:r>
              <a:rPr lang="en-US" sz="2800" dirty="0">
                <a:solidFill>
                  <a:srgbClr val="E99C00"/>
                </a:solidFill>
                <a:effectLst>
                  <a:outerShdw blurRad="38100" dist="38100" dir="2700000" algn="tl">
                    <a:srgbClr val="000000">
                      <a:alpha val="43137"/>
                    </a:srgbClr>
                  </a:outerShdw>
                </a:effectLst>
                <a:latin typeface="Century Gothic" panose="020B0502020202020204" pitchFamily="34" charset="0"/>
              </a:rPr>
              <a:t> </a:t>
            </a:r>
            <a:r>
              <a:rPr lang="en-US" sz="2800" b="1" dirty="0">
                <a:solidFill>
                  <a:srgbClr val="64223A"/>
                </a:solidFill>
                <a:effectLst>
                  <a:outerShdw blurRad="38100" dist="38100" dir="2700000" algn="tl">
                    <a:srgbClr val="000000">
                      <a:alpha val="43137"/>
                    </a:srgbClr>
                  </a:outerShdw>
                </a:effectLst>
                <a:latin typeface="Century Gothic" panose="020B0502020202020204" pitchFamily="34" charset="0"/>
              </a:rPr>
              <a:t>Other Fund Tools for Community Philanthropy</a:t>
            </a:r>
          </a:p>
        </p:txBody>
      </p:sp>
      <p:sp>
        <p:nvSpPr>
          <p:cNvPr id="5" name="TextBox 4"/>
          <p:cNvSpPr txBox="1"/>
          <p:nvPr/>
        </p:nvSpPr>
        <p:spPr>
          <a:xfrm>
            <a:off x="492328" y="1587955"/>
            <a:ext cx="6019800" cy="37394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64223A"/>
                </a:solidFill>
                <a:latin typeface="Century Gothic" panose="020B0502020202020204" pitchFamily="34" charset="0"/>
              </a:rPr>
              <a:t>Community Endowment Funds (67)</a:t>
            </a:r>
          </a:p>
          <a:p>
            <a:pPr marL="742950" lvl="1" indent="-285750">
              <a:spcAft>
                <a:spcPts val="600"/>
              </a:spcAft>
              <a:buFont typeface="Arial" panose="020B0604020202020204" pitchFamily="34" charset="0"/>
              <a:buChar char="•"/>
            </a:pPr>
            <a:r>
              <a:rPr lang="en-US" sz="1600" dirty="0">
                <a:latin typeface="Century Gothic" panose="020B0502020202020204" pitchFamily="34" charset="0"/>
              </a:rPr>
              <a:t>Grants serve specific geography</a:t>
            </a:r>
          </a:p>
          <a:p>
            <a:pPr marL="285750" indent="-285750">
              <a:spcAft>
                <a:spcPts val="600"/>
              </a:spcAft>
              <a:buFont typeface="Arial" panose="020B0604020202020204" pitchFamily="34" charset="0"/>
              <a:buChar char="•"/>
            </a:pPr>
            <a:r>
              <a:rPr lang="en-US" b="1" dirty="0">
                <a:solidFill>
                  <a:srgbClr val="64223A"/>
                </a:solidFill>
                <a:latin typeface="Century Gothic" panose="020B0502020202020204" pitchFamily="34" charset="0"/>
              </a:rPr>
              <a:t>Scholarship Funds (100+)</a:t>
            </a:r>
          </a:p>
          <a:p>
            <a:pPr marL="742950" lvl="1" indent="-285750">
              <a:spcAft>
                <a:spcPts val="600"/>
              </a:spcAft>
              <a:buFont typeface="Arial" panose="020B0604020202020204" pitchFamily="34" charset="0"/>
              <a:buChar char="•"/>
            </a:pPr>
            <a:r>
              <a:rPr lang="en-US" sz="1600" dirty="0">
                <a:latin typeface="Century Gothic" panose="020B0502020202020204" pitchFamily="34" charset="0"/>
              </a:rPr>
              <a:t>Dickinson: Springer DHS/THS $30+K per year</a:t>
            </a:r>
          </a:p>
          <a:p>
            <a:pPr marL="285750" indent="-285750">
              <a:spcAft>
                <a:spcPts val="600"/>
              </a:spcAft>
              <a:buFont typeface="Arial" panose="020B0604020202020204" pitchFamily="34" charset="0"/>
              <a:buChar char="•"/>
            </a:pPr>
            <a:r>
              <a:rPr lang="en-US" b="1" dirty="0">
                <a:solidFill>
                  <a:srgbClr val="64223A"/>
                </a:solidFill>
                <a:latin typeface="Century Gothic" panose="020B0502020202020204" pitchFamily="34" charset="0"/>
              </a:rPr>
              <a:t>Donor-Advised Funds (40+)</a:t>
            </a:r>
          </a:p>
          <a:p>
            <a:pPr marL="742950" lvl="1" indent="-285750">
              <a:spcAft>
                <a:spcPts val="600"/>
              </a:spcAft>
              <a:buFont typeface="Arial" panose="020B0604020202020204" pitchFamily="34" charset="0"/>
              <a:buChar char="•"/>
            </a:pPr>
            <a:r>
              <a:rPr lang="en-US" sz="1600" dirty="0">
                <a:latin typeface="Century Gothic" panose="020B0502020202020204" pitchFamily="34" charset="0"/>
              </a:rPr>
              <a:t>Donor or family decide grants</a:t>
            </a:r>
          </a:p>
          <a:p>
            <a:pPr marL="285750" indent="-285750">
              <a:spcAft>
                <a:spcPts val="600"/>
              </a:spcAft>
              <a:buFont typeface="Arial" panose="020B0604020202020204" pitchFamily="34" charset="0"/>
              <a:buChar char="•"/>
            </a:pPr>
            <a:r>
              <a:rPr lang="en-US" b="1" dirty="0">
                <a:solidFill>
                  <a:srgbClr val="64223A"/>
                </a:solidFill>
                <a:latin typeface="Century Gothic" panose="020B0502020202020204" pitchFamily="34" charset="0"/>
              </a:rPr>
              <a:t>Agency Endowment/School Funds (75)</a:t>
            </a:r>
          </a:p>
          <a:p>
            <a:pPr marL="742950" lvl="1" indent="-285750">
              <a:spcAft>
                <a:spcPts val="600"/>
              </a:spcAft>
              <a:buFont typeface="Arial" panose="020B0604020202020204" pitchFamily="34" charset="0"/>
              <a:buChar char="•"/>
            </a:pPr>
            <a:r>
              <a:rPr lang="en-US" sz="1600" dirty="0">
                <a:latin typeface="Century Gothic" panose="020B0502020202020204" pitchFamily="34" charset="0"/>
              </a:rPr>
              <a:t>(10) Schools in western ND</a:t>
            </a:r>
          </a:p>
          <a:p>
            <a:pPr marL="742950" lvl="1" indent="-285750">
              <a:spcAft>
                <a:spcPts val="600"/>
              </a:spcAft>
              <a:buFont typeface="Arial" panose="020B0604020202020204" pitchFamily="34" charset="0"/>
              <a:buChar char="•"/>
            </a:pPr>
            <a:r>
              <a:rPr lang="en-US" sz="1600" dirty="0">
                <a:latin typeface="Century Gothic" panose="020B0502020202020204" pitchFamily="34" charset="0"/>
              </a:rPr>
              <a:t>Supports a specific charity or organization: </a:t>
            </a:r>
            <a:r>
              <a:rPr lang="en-US" sz="1100" dirty="0">
                <a:latin typeface="Century Gothic" panose="020B0502020202020204" pitchFamily="34" charset="0"/>
              </a:rPr>
              <a:t>Vision West, ND Able Inc, Sacred Heart Monastery, United Way: Dickinson, Killdeer Ambulance</a:t>
            </a:r>
          </a:p>
          <a:p>
            <a:pPr>
              <a:spcAft>
                <a:spcPts val="600"/>
              </a:spcAft>
            </a:pPr>
            <a:endParaRPr lang="en-US" b="1" dirty="0">
              <a:solidFill>
                <a:schemeClr val="accent1">
                  <a:lumMod val="50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EAF53F92-BC83-4D44-84B5-AC92E3EC55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66" t="25530" r="20752" b="22932"/>
          <a:stretch/>
        </p:blipFill>
        <p:spPr>
          <a:xfrm>
            <a:off x="7258799" y="1153678"/>
            <a:ext cx="1807770" cy="1188500"/>
          </a:xfrm>
          <a:prstGeom prst="rect">
            <a:avLst/>
          </a:prstGeom>
        </p:spPr>
      </p:pic>
      <p:pic>
        <p:nvPicPr>
          <p:cNvPr id="11" name="Picture 10">
            <a:extLst>
              <a:ext uri="{FF2B5EF4-FFF2-40B4-BE49-F238E27FC236}">
                <a16:creationId xmlns:a16="http://schemas.microsoft.com/office/drawing/2014/main" id="{787F039C-DE2A-4E16-9844-5C1264E90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687" y="2224964"/>
            <a:ext cx="1960313" cy="826510"/>
          </a:xfrm>
          <a:prstGeom prst="rect">
            <a:avLst/>
          </a:prstGeom>
        </p:spPr>
      </p:pic>
      <p:pic>
        <p:nvPicPr>
          <p:cNvPr id="14" name="Picture 13">
            <a:extLst>
              <a:ext uri="{FF2B5EF4-FFF2-40B4-BE49-F238E27FC236}">
                <a16:creationId xmlns:a16="http://schemas.microsoft.com/office/drawing/2014/main" id="{D68E0862-84CA-4303-9097-9B743B2903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0003" y="1456610"/>
            <a:ext cx="2126628" cy="512746"/>
          </a:xfrm>
          <a:prstGeom prst="rect">
            <a:avLst/>
          </a:prstGeom>
        </p:spPr>
      </p:pic>
      <p:pic>
        <p:nvPicPr>
          <p:cNvPr id="1027" name="Picture 3" descr="bell">
            <a:extLst>
              <a:ext uri="{FF2B5EF4-FFF2-40B4-BE49-F238E27FC236}">
                <a16:creationId xmlns:a16="http://schemas.microsoft.com/office/drawing/2014/main" id="{81871E7E-865E-419C-9F9D-AF2C4715D8F2}"/>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8352" y="2798274"/>
            <a:ext cx="1436891" cy="1045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5" name="Picture 11" descr="Richardton-Taylor Logo">
            <a:extLst>
              <a:ext uri="{FF2B5EF4-FFF2-40B4-BE49-F238E27FC236}">
                <a16:creationId xmlns:a16="http://schemas.microsoft.com/office/drawing/2014/main" id="{625608F6-C0A6-4583-826D-39231E3ED5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7749" y="3241490"/>
            <a:ext cx="1564865" cy="11714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0F35DD6-EA30-4AE5-9F37-2D837CB141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5021167"/>
            <a:ext cx="1056907" cy="1000538"/>
          </a:xfrm>
          <a:prstGeom prst="rect">
            <a:avLst/>
          </a:prstGeom>
        </p:spPr>
      </p:pic>
      <p:pic>
        <p:nvPicPr>
          <p:cNvPr id="12" name="Picture 11">
            <a:extLst>
              <a:ext uri="{FF2B5EF4-FFF2-40B4-BE49-F238E27FC236}">
                <a16:creationId xmlns:a16="http://schemas.microsoft.com/office/drawing/2014/main" id="{E96BDBCC-09C6-470C-A49F-BE86383F69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4528" y="4344664"/>
            <a:ext cx="948641" cy="967614"/>
          </a:xfrm>
          <a:prstGeom prst="rect">
            <a:avLst/>
          </a:prstGeom>
        </p:spPr>
      </p:pic>
      <p:pic>
        <p:nvPicPr>
          <p:cNvPr id="13" name="Picture 12">
            <a:extLst>
              <a:ext uri="{FF2B5EF4-FFF2-40B4-BE49-F238E27FC236}">
                <a16:creationId xmlns:a16="http://schemas.microsoft.com/office/drawing/2014/main" id="{5CC60541-A3B4-40BC-9FB8-02B852A02E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200" y="5423427"/>
            <a:ext cx="3272000" cy="523331"/>
          </a:xfrm>
          <a:prstGeom prst="rect">
            <a:avLst/>
          </a:prstGeom>
        </p:spPr>
      </p:pic>
    </p:spTree>
    <p:extLst>
      <p:ext uri="{BB962C8B-B14F-4D97-AF65-F5344CB8AC3E}">
        <p14:creationId xmlns:p14="http://schemas.microsoft.com/office/powerpoint/2010/main" val="161956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C66C-05B8-4E9A-9C47-52D0F9CC879F}"/>
              </a:ext>
            </a:extLst>
          </p:cNvPr>
          <p:cNvSpPr>
            <a:spLocks noGrp="1"/>
          </p:cNvSpPr>
          <p:nvPr>
            <p:ph type="title"/>
          </p:nvPr>
        </p:nvSpPr>
        <p:spPr>
          <a:xfrm>
            <a:off x="2971800" y="2133600"/>
            <a:ext cx="3660396" cy="838200"/>
          </a:xfrm>
        </p:spPr>
        <p:txBody>
          <a:bodyPr/>
          <a:lstStyle/>
          <a:p>
            <a:r>
              <a:rPr lang="en-US" b="1" dirty="0">
                <a:solidFill>
                  <a:srgbClr val="64223A"/>
                </a:solidFill>
                <a:latin typeface="Century Gothic" panose="020B0502020202020204" pitchFamily="34" charset="0"/>
              </a:rPr>
              <a:t>QUESTIONS</a:t>
            </a:r>
          </a:p>
        </p:txBody>
      </p:sp>
    </p:spTree>
    <p:extLst>
      <p:ext uri="{BB962C8B-B14F-4D97-AF65-F5344CB8AC3E}">
        <p14:creationId xmlns:p14="http://schemas.microsoft.com/office/powerpoint/2010/main" val="33032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CDA2-6D30-4FF7-9DDB-DDDA3718FEED}"/>
              </a:ext>
            </a:extLst>
          </p:cNvPr>
          <p:cNvSpPr>
            <a:spLocks noGrp="1"/>
          </p:cNvSpPr>
          <p:nvPr>
            <p:ph type="title"/>
          </p:nvPr>
        </p:nvSpPr>
        <p:spPr>
          <a:xfrm>
            <a:off x="225804" y="685800"/>
            <a:ext cx="8229600" cy="3733800"/>
          </a:xfrm>
        </p:spPr>
        <p:txBody>
          <a:bodyPr/>
          <a:lstStyle/>
          <a:p>
            <a:pPr algn="ctr"/>
            <a:r>
              <a:rPr lang="en-US" sz="2400" b="1" dirty="0">
                <a:solidFill>
                  <a:srgbClr val="64223A"/>
                </a:solidFill>
                <a:effectLst>
                  <a:outerShdw blurRad="38100" dist="38100" dir="2700000" algn="tl">
                    <a:srgbClr val="000000">
                      <a:alpha val="43137"/>
                    </a:srgbClr>
                  </a:outerShdw>
                </a:effectLst>
                <a:latin typeface="Century Gothic" panose="020B0502020202020204" pitchFamily="34" charset="0"/>
              </a:rPr>
              <a:t>Powers Lake Community Foundation</a:t>
            </a:r>
            <a:br>
              <a:rPr lang="en-US" sz="2400" b="1" dirty="0">
                <a:solidFill>
                  <a:srgbClr val="64223A"/>
                </a:solidFill>
                <a:effectLst>
                  <a:outerShdw blurRad="38100" dist="38100" dir="2700000" algn="tl">
                    <a:srgbClr val="000000">
                      <a:alpha val="43137"/>
                    </a:srgbClr>
                  </a:outerShdw>
                </a:effectLst>
                <a:latin typeface="Century Gothic" panose="020B0502020202020204" pitchFamily="34" charset="0"/>
              </a:rPr>
            </a:br>
            <a:r>
              <a:rPr lang="en-US" sz="2400" b="1" dirty="0">
                <a:solidFill>
                  <a:srgbClr val="64223A"/>
                </a:solidFill>
                <a:effectLst>
                  <a:outerShdw blurRad="38100" dist="38100" dir="2700000" algn="tl">
                    <a:srgbClr val="000000">
                      <a:alpha val="43137"/>
                    </a:srgbClr>
                  </a:outerShdw>
                </a:effectLst>
                <a:latin typeface="Century Gothic" panose="020B0502020202020204" pitchFamily="34" charset="0"/>
              </a:rPr>
              <a:t>Advisory Committee</a:t>
            </a:r>
            <a:br>
              <a:rPr lang="en-US" sz="1800" b="1" dirty="0">
                <a:solidFill>
                  <a:schemeClr val="accent1">
                    <a:lumMod val="50000"/>
                  </a:schemeClr>
                </a:solidFill>
                <a:latin typeface="Century Gothic" panose="020B0502020202020204" pitchFamily="34" charset="0"/>
              </a:rPr>
            </a:br>
            <a:br>
              <a:rPr lang="en-US" sz="1800" b="1" dirty="0">
                <a:solidFill>
                  <a:schemeClr val="accent1">
                    <a:lumMod val="50000"/>
                  </a:schemeClr>
                </a:solidFill>
                <a:latin typeface="Century Gothic" panose="020B0502020202020204" pitchFamily="34" charset="0"/>
              </a:rPr>
            </a:br>
            <a:r>
              <a:rPr lang="en-US" sz="1800" b="1" dirty="0">
                <a:latin typeface="Century Gothic" panose="020B0502020202020204" pitchFamily="34" charset="0"/>
              </a:rPr>
              <a:t>Kevin Carlson (Chair)</a:t>
            </a:r>
            <a:br>
              <a:rPr lang="en-US" sz="1800" b="1" dirty="0">
                <a:latin typeface="Century Gothic" panose="020B0502020202020204" pitchFamily="34" charset="0"/>
              </a:rPr>
            </a:br>
            <a:r>
              <a:rPr lang="en-US" sz="1800" b="1" dirty="0">
                <a:latin typeface="Century Gothic" panose="020B0502020202020204" pitchFamily="34" charset="0"/>
              </a:rPr>
              <a:t>Kari </a:t>
            </a:r>
            <a:r>
              <a:rPr lang="en-US" sz="1800" b="1" dirty="0" err="1">
                <a:latin typeface="Century Gothic" panose="020B0502020202020204" pitchFamily="34" charset="0"/>
              </a:rPr>
              <a:t>Enget</a:t>
            </a:r>
            <a:r>
              <a:rPr lang="en-US" sz="1800" b="1" dirty="0">
                <a:latin typeface="Century Gothic" panose="020B0502020202020204" pitchFamily="34" charset="0"/>
              </a:rPr>
              <a:t> (Vice-chair)</a:t>
            </a:r>
            <a:br>
              <a:rPr lang="en-US" sz="1800" b="1" dirty="0">
                <a:latin typeface="Century Gothic" panose="020B0502020202020204" pitchFamily="34" charset="0"/>
              </a:rPr>
            </a:br>
            <a:r>
              <a:rPr lang="en-US" sz="1800" b="1" dirty="0">
                <a:latin typeface="Century Gothic" panose="020B0502020202020204" pitchFamily="34" charset="0"/>
              </a:rPr>
              <a:t>Sonja </a:t>
            </a:r>
            <a:r>
              <a:rPr lang="en-US" sz="1800" b="1" dirty="0" err="1">
                <a:latin typeface="Century Gothic" panose="020B0502020202020204" pitchFamily="34" charset="0"/>
              </a:rPr>
              <a:t>Tinjum</a:t>
            </a:r>
            <a:r>
              <a:rPr lang="en-US" sz="1800" b="1" dirty="0">
                <a:latin typeface="Century Gothic" panose="020B0502020202020204" pitchFamily="34" charset="0"/>
              </a:rPr>
              <a:t> (Secretary)</a:t>
            </a:r>
            <a:br>
              <a:rPr lang="en-US" sz="1800" b="1" dirty="0">
                <a:latin typeface="Century Gothic" panose="020B0502020202020204" pitchFamily="34" charset="0"/>
              </a:rPr>
            </a:br>
            <a:r>
              <a:rPr lang="en-US" sz="1800" b="1" dirty="0">
                <a:latin typeface="Century Gothic" panose="020B0502020202020204" pitchFamily="34" charset="0"/>
              </a:rPr>
              <a:t>Jennifer Titus (Treasurer)</a:t>
            </a:r>
            <a:br>
              <a:rPr lang="en-US" sz="1800" b="1" dirty="0">
                <a:latin typeface="Century Gothic" panose="020B0502020202020204" pitchFamily="34" charset="0"/>
              </a:rPr>
            </a:br>
            <a:r>
              <a:rPr lang="en-US" sz="1800" b="1" dirty="0">
                <a:latin typeface="Century Gothic" panose="020B0502020202020204" pitchFamily="34" charset="0"/>
              </a:rPr>
              <a:t>Mark </a:t>
            </a:r>
            <a:r>
              <a:rPr lang="en-US" sz="1800" b="1" dirty="0" err="1">
                <a:latin typeface="Century Gothic" panose="020B0502020202020204" pitchFamily="34" charset="0"/>
              </a:rPr>
              <a:t>Douts</a:t>
            </a:r>
            <a:br>
              <a:rPr lang="en-US" sz="1800" b="1" dirty="0">
                <a:latin typeface="Century Gothic" panose="020B0502020202020204" pitchFamily="34" charset="0"/>
              </a:rPr>
            </a:br>
            <a:r>
              <a:rPr lang="en-US" sz="1800" b="1" dirty="0">
                <a:latin typeface="Century Gothic" panose="020B0502020202020204" pitchFamily="34" charset="0"/>
              </a:rPr>
              <a:t>Dennis Dosch</a:t>
            </a:r>
            <a:br>
              <a:rPr lang="en-US" sz="1800" b="1" dirty="0">
                <a:latin typeface="Century Gothic" panose="020B0502020202020204" pitchFamily="34" charset="0"/>
              </a:rPr>
            </a:br>
            <a:r>
              <a:rPr lang="en-US" sz="1800" b="1" dirty="0">
                <a:latin typeface="Century Gothic" panose="020B0502020202020204" pitchFamily="34" charset="0"/>
              </a:rPr>
              <a:t>Elda Titus</a:t>
            </a:r>
            <a:br>
              <a:rPr lang="en-US" sz="1800" b="1" dirty="0">
                <a:latin typeface="Century Gothic" panose="020B0502020202020204" pitchFamily="34" charset="0"/>
              </a:rPr>
            </a:br>
            <a:r>
              <a:rPr lang="en-US" sz="1800" b="1" dirty="0">
                <a:latin typeface="Century Gothic" panose="020B0502020202020204" pitchFamily="34" charset="0"/>
              </a:rPr>
              <a:t>Jessica Bullinger</a:t>
            </a:r>
            <a:br>
              <a:rPr lang="en-US" sz="1800" b="1" dirty="0">
                <a:latin typeface="Century Gothic" panose="020B0502020202020204" pitchFamily="34" charset="0"/>
              </a:rPr>
            </a:br>
            <a:br>
              <a:rPr lang="en-US" sz="1800" dirty="0">
                <a:solidFill>
                  <a:srgbClr val="2374B5"/>
                </a:solidFill>
                <a:latin typeface="Century Gothic" panose="020B0502020202020204" pitchFamily="34" charset="0"/>
              </a:rPr>
            </a:br>
            <a:br>
              <a:rPr lang="en-US" sz="1800" dirty="0">
                <a:solidFill>
                  <a:schemeClr val="accent1">
                    <a:lumMod val="50000"/>
                  </a:schemeClr>
                </a:solidFill>
                <a:latin typeface="Century Gothic" panose="020B0502020202020204" pitchFamily="34" charset="0"/>
              </a:rPr>
            </a:br>
            <a:br>
              <a:rPr lang="en-US" sz="1800" dirty="0">
                <a:solidFill>
                  <a:schemeClr val="accent1">
                    <a:lumMod val="50000"/>
                  </a:schemeClr>
                </a:solidFill>
                <a:latin typeface="Century Gothic" panose="020B0502020202020204" pitchFamily="34" charset="0"/>
              </a:rPr>
            </a:br>
            <a:r>
              <a:rPr lang="en-US" sz="1800" b="1" u="sng" dirty="0">
                <a:solidFill>
                  <a:srgbClr val="64223A"/>
                </a:solidFill>
                <a:latin typeface="Century Gothic" panose="020B0502020202020204" pitchFamily="34" charset="0"/>
              </a:rPr>
              <a:t>Contact: </a:t>
            </a:r>
            <a:br>
              <a:rPr lang="en-US" sz="1800" dirty="0">
                <a:solidFill>
                  <a:srgbClr val="64223A"/>
                </a:solidFill>
                <a:latin typeface="Century Gothic" panose="020B0502020202020204" pitchFamily="34" charset="0"/>
              </a:rPr>
            </a:br>
            <a:r>
              <a:rPr lang="en-US" sz="1800" dirty="0">
                <a:solidFill>
                  <a:srgbClr val="64223A"/>
                </a:solidFill>
                <a:latin typeface="Century Gothic" panose="020B0502020202020204" pitchFamily="34" charset="0"/>
              </a:rPr>
              <a:t>PowersLake@NDCF.net</a:t>
            </a:r>
            <a:br>
              <a:rPr lang="en-US" sz="1800" dirty="0">
                <a:solidFill>
                  <a:srgbClr val="64223A"/>
                </a:solidFill>
                <a:latin typeface="Century Gothic" panose="020B0502020202020204" pitchFamily="34" charset="0"/>
              </a:rPr>
            </a:br>
            <a:r>
              <a:rPr lang="en-US" sz="1800" dirty="0">
                <a:solidFill>
                  <a:srgbClr val="64223A"/>
                </a:solidFill>
                <a:latin typeface="Century Gothic" panose="020B0502020202020204" pitchFamily="34" charset="0"/>
              </a:rPr>
              <a:t>NDCF.net/</a:t>
            </a:r>
            <a:r>
              <a:rPr lang="en-US" sz="1800" dirty="0" err="1">
                <a:solidFill>
                  <a:srgbClr val="64223A"/>
                </a:solidFill>
                <a:latin typeface="Century Gothic" panose="020B0502020202020204" pitchFamily="34" charset="0"/>
              </a:rPr>
              <a:t>PowersLake</a:t>
            </a:r>
            <a:br>
              <a:rPr lang="en-US" sz="1800" dirty="0">
                <a:solidFill>
                  <a:srgbClr val="64223A"/>
                </a:solidFill>
                <a:latin typeface="Century Gothic" panose="020B0502020202020204" pitchFamily="34" charset="0"/>
              </a:rPr>
            </a:br>
            <a:br>
              <a:rPr lang="en-US" sz="1800" dirty="0">
                <a:solidFill>
                  <a:srgbClr val="64223A"/>
                </a:solidFill>
                <a:latin typeface="Century Gothic" panose="020B0502020202020204" pitchFamily="34" charset="0"/>
              </a:rPr>
            </a:br>
            <a:endParaRPr lang="en-US" sz="1800" dirty="0">
              <a:solidFill>
                <a:srgbClr val="64223A"/>
              </a:solidFill>
              <a:latin typeface="Century Gothic" panose="020B0502020202020204" pitchFamily="34" charset="0"/>
            </a:endParaRPr>
          </a:p>
        </p:txBody>
      </p:sp>
    </p:spTree>
    <p:extLst>
      <p:ext uri="{BB962C8B-B14F-4D97-AF65-F5344CB8AC3E}">
        <p14:creationId xmlns:p14="http://schemas.microsoft.com/office/powerpoint/2010/main" val="3660774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533400"/>
            <a:ext cx="8229600" cy="685800"/>
          </a:xfrm>
        </p:spPr>
        <p:txBody>
          <a:bodyPr/>
          <a:lstStyle/>
          <a:p>
            <a:pPr>
              <a:lnSpc>
                <a:spcPct val="150000"/>
              </a:lnSpc>
              <a:spcAft>
                <a:spcPts val="1200"/>
              </a:spcAft>
            </a:pPr>
            <a:r>
              <a:rPr lang="en-US" sz="2800" b="1" dirty="0">
                <a:solidFill>
                  <a:srgbClr val="2374B5"/>
                </a:solidFill>
                <a:effectLst>
                  <a:outerShdw blurRad="38100" dist="38100" dir="2700000" algn="tl">
                    <a:srgbClr val="000000">
                      <a:alpha val="43137"/>
                    </a:srgbClr>
                  </a:outerShdw>
                </a:effectLst>
                <a:latin typeface="Century Gothic" panose="020B0502020202020204" pitchFamily="34" charset="0"/>
              </a:rPr>
              <a:t>NDCF State &amp; Regional Support</a:t>
            </a:r>
            <a:br>
              <a:rPr lang="en-US" sz="28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br>
            <a:endParaRPr lang="en-US" sz="28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a:extLst>
              <a:ext uri="{FF2B5EF4-FFF2-40B4-BE49-F238E27FC236}">
                <a16:creationId xmlns:a16="http://schemas.microsoft.com/office/drawing/2014/main" id="{166B63B3-CEC0-406E-B56C-B04879D5D3ED}"/>
              </a:ext>
            </a:extLst>
          </p:cNvPr>
          <p:cNvPicPr>
            <a:picLocks noChangeAspect="1"/>
          </p:cNvPicPr>
          <p:nvPr/>
        </p:nvPicPr>
        <p:blipFill rotWithShape="1">
          <a:blip r:embed="rId3"/>
          <a:srcRect l="10354" t="28889" r="4095" b="12222"/>
          <a:stretch/>
        </p:blipFill>
        <p:spPr>
          <a:xfrm>
            <a:off x="1219200" y="1219200"/>
            <a:ext cx="7006761" cy="4528759"/>
          </a:xfrm>
          <a:prstGeom prst="rect">
            <a:avLst/>
          </a:prstGeom>
        </p:spPr>
      </p:pic>
      <p:pic>
        <p:nvPicPr>
          <p:cNvPr id="5" name="Picture 4" descr="A person posing for the camera&#10;&#10;Description generated with very high confidence">
            <a:extLst>
              <a:ext uri="{FF2B5EF4-FFF2-40B4-BE49-F238E27FC236}">
                <a16:creationId xmlns:a16="http://schemas.microsoft.com/office/drawing/2014/main" id="{C42B9FB5-EC31-4869-80CC-85F0D9F602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54" t="3558" r="8695" b="28853"/>
          <a:stretch/>
        </p:blipFill>
        <p:spPr>
          <a:xfrm>
            <a:off x="4038601" y="3657600"/>
            <a:ext cx="1232446" cy="1500892"/>
          </a:xfrm>
          <a:prstGeom prst="rect">
            <a:avLst/>
          </a:prstGeom>
        </p:spPr>
      </p:pic>
      <p:pic>
        <p:nvPicPr>
          <p:cNvPr id="6" name="Picture 5" descr="A person wearing a blue shirt&#10;&#10;Description generated with very high confidence">
            <a:extLst>
              <a:ext uri="{FF2B5EF4-FFF2-40B4-BE49-F238E27FC236}">
                <a16:creationId xmlns:a16="http://schemas.microsoft.com/office/drawing/2014/main" id="{F88E5615-E507-4623-A868-7AEF4CFAC21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l="7532" t="3468" r="15331" b="34094"/>
          <a:stretch/>
        </p:blipFill>
        <p:spPr>
          <a:xfrm>
            <a:off x="3048000" y="1323030"/>
            <a:ext cx="1232446" cy="1496370"/>
          </a:xfrm>
          <a:prstGeom prst="rect">
            <a:avLst/>
          </a:prstGeom>
          <a:ln>
            <a:noFill/>
          </a:ln>
          <a:effectLst>
            <a:outerShdw blurRad="190500" algn="tl" rotWithShape="0">
              <a:srgbClr val="000000">
                <a:alpha val="70000"/>
              </a:srgbClr>
            </a:outerShdw>
          </a:effectLst>
        </p:spPr>
      </p:pic>
      <p:pic>
        <p:nvPicPr>
          <p:cNvPr id="7" name="Picture 6" descr="A person wearing a suit and tie smiling at the camera&#10;&#10;Description generated with very high confidence">
            <a:extLst>
              <a:ext uri="{FF2B5EF4-FFF2-40B4-BE49-F238E27FC236}">
                <a16:creationId xmlns:a16="http://schemas.microsoft.com/office/drawing/2014/main" id="{EDFB31F3-423C-488D-9304-2C9D579CBF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938" t="3612" r="8971" b="31570"/>
          <a:stretch/>
        </p:blipFill>
        <p:spPr>
          <a:xfrm>
            <a:off x="1295400" y="1371600"/>
            <a:ext cx="1192625" cy="1447800"/>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3D6FE13D-3AE6-4C6B-9CB9-02EC8C9782B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69" t="4259" r="9916" b="23328"/>
          <a:stretch/>
        </p:blipFill>
        <p:spPr>
          <a:xfrm>
            <a:off x="6625798" y="1339851"/>
            <a:ext cx="1192626" cy="1511298"/>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246C776F-2DC3-4F5D-A565-C96815CC21B0}"/>
              </a:ext>
            </a:extLst>
          </p:cNvPr>
          <p:cNvSpPr txBox="1"/>
          <p:nvPr/>
        </p:nvSpPr>
        <p:spPr>
          <a:xfrm>
            <a:off x="6625798" y="2851149"/>
            <a:ext cx="1299002" cy="600164"/>
          </a:xfrm>
          <a:prstGeom prst="rect">
            <a:avLst/>
          </a:prstGeom>
          <a:solidFill>
            <a:schemeClr val="bg1"/>
          </a:solidFill>
        </p:spPr>
        <p:txBody>
          <a:bodyPr wrap="square" rtlCol="0">
            <a:spAutoFit/>
          </a:bodyPr>
          <a:lstStyle/>
          <a:p>
            <a:pPr algn="ctr"/>
            <a:r>
              <a:rPr lang="en-US"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Deb Clark</a:t>
            </a:r>
          </a:p>
          <a:p>
            <a:pPr algn="ctr"/>
            <a:r>
              <a:rPr lang="en-US" sz="800" b="1" dirty="0">
                <a:solidFill>
                  <a:schemeClr val="tx1">
                    <a:lumMod val="65000"/>
                    <a:lumOff val="35000"/>
                  </a:schemeClr>
                </a:solidFill>
                <a:latin typeface="Arial" panose="020B0604020202020204" pitchFamily="34" charset="0"/>
                <a:cs typeface="Arial" panose="020B0604020202020204" pitchFamily="34" charset="0"/>
              </a:rPr>
              <a:t>Office Manager</a:t>
            </a:r>
          </a:p>
          <a:p>
            <a:pPr algn="ctr"/>
            <a:r>
              <a:rPr lang="en-US" sz="800" b="1" dirty="0">
                <a:solidFill>
                  <a:schemeClr val="tx1">
                    <a:lumMod val="65000"/>
                    <a:lumOff val="35000"/>
                  </a:schemeClr>
                </a:solidFill>
                <a:latin typeface="Arial" panose="020B0604020202020204" pitchFamily="34" charset="0"/>
                <a:cs typeface="Arial" panose="020B0604020202020204" pitchFamily="34" charset="0"/>
              </a:rPr>
              <a:t>701-222-8349</a:t>
            </a:r>
          </a:p>
          <a:p>
            <a:pPr algn="ctr"/>
            <a:r>
              <a:rPr lang="en-US" sz="800" b="1" dirty="0">
                <a:solidFill>
                  <a:schemeClr val="tx1">
                    <a:lumMod val="65000"/>
                    <a:lumOff val="35000"/>
                  </a:schemeClr>
                </a:solidFill>
                <a:latin typeface="Arial" panose="020B0604020202020204" pitchFamily="34" charset="0"/>
                <a:cs typeface="Arial" panose="020B0604020202020204" pitchFamily="34" charset="0"/>
              </a:rPr>
              <a:t>Deb@NDCF.net</a:t>
            </a:r>
            <a:endParaRPr lang="en-US" sz="9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64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1" y="3177013"/>
            <a:ext cx="6705600" cy="26141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64223A"/>
                </a:solidFill>
                <a:latin typeface="Segoe Script" panose="020B0504020000000003" pitchFamily="34" charset="0"/>
              </a:rPr>
              <a:t>“What a man does for himself, dies with him.  What he does for his community lives long after he is gone.”</a:t>
            </a:r>
          </a:p>
          <a:p>
            <a:pPr marL="0" indent="0">
              <a:buNone/>
            </a:pPr>
            <a:r>
              <a:rPr lang="en-US" sz="2400" dirty="0">
                <a:solidFill>
                  <a:srgbClr val="64223A"/>
                </a:solidFill>
                <a:latin typeface="Segoe Script" panose="020B0504020000000003" pitchFamily="34" charset="0"/>
              </a:rPr>
              <a:t>				</a:t>
            </a:r>
          </a:p>
          <a:p>
            <a:pPr marL="0" indent="0" algn="r">
              <a:buNone/>
            </a:pPr>
            <a:r>
              <a:rPr lang="en-US" sz="2400" dirty="0">
                <a:solidFill>
                  <a:srgbClr val="64223A"/>
                </a:solidFill>
                <a:latin typeface="Segoe Script" panose="020B0504020000000003" pitchFamily="34" charset="0"/>
              </a:rPr>
              <a:t>- Theodore Roosevelt</a:t>
            </a:r>
          </a:p>
        </p:txBody>
      </p:sp>
      <p:sp>
        <p:nvSpPr>
          <p:cNvPr id="4" name="TextBox 3"/>
          <p:cNvSpPr txBox="1"/>
          <p:nvPr/>
        </p:nvSpPr>
        <p:spPr>
          <a:xfrm>
            <a:off x="578898" y="5791200"/>
            <a:ext cx="5410200" cy="523220"/>
          </a:xfrm>
          <a:prstGeom prst="rect">
            <a:avLst/>
          </a:prstGeom>
          <a:noFill/>
        </p:spPr>
        <p:txBody>
          <a:bodyPr wrap="square" rtlCol="0">
            <a:spAutoFit/>
          </a:bodyPr>
          <a:lstStyle/>
          <a:p>
            <a:pPr algn="ctr"/>
            <a:r>
              <a:rPr lang="en-US" sz="2800" b="1" i="1" dirty="0">
                <a:solidFill>
                  <a:srgbClr val="E3C764"/>
                </a:solidFill>
                <a:effectLst>
                  <a:outerShdw blurRad="38100" dist="38100" dir="2700000" algn="tl">
                    <a:srgbClr val="000000">
                      <a:alpha val="43137"/>
                    </a:srgbClr>
                  </a:outerShdw>
                </a:effectLst>
                <a:latin typeface="Century Gothic" panose="020B0502020202020204" pitchFamily="34" charset="0"/>
              </a:rPr>
              <a:t>What will YOUR legacy be?</a:t>
            </a:r>
          </a:p>
        </p:txBody>
      </p:sp>
      <p:sp>
        <p:nvSpPr>
          <p:cNvPr id="7" name="Text Box 2">
            <a:extLst>
              <a:ext uri="{FF2B5EF4-FFF2-40B4-BE49-F238E27FC236}">
                <a16:creationId xmlns:a16="http://schemas.microsoft.com/office/drawing/2014/main" id="{E0B6072B-FFC9-4F20-B892-86CB90E322D1}"/>
              </a:ext>
            </a:extLst>
          </p:cNvPr>
          <p:cNvSpPr txBox="1">
            <a:spLocks noChangeArrowheads="1"/>
          </p:cNvSpPr>
          <p:nvPr/>
        </p:nvSpPr>
        <p:spPr bwMode="auto">
          <a:xfrm>
            <a:off x="3283998" y="914400"/>
            <a:ext cx="5715000" cy="952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B46AEC49-768B-4D87-A19C-420F53787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888705"/>
            <a:ext cx="5410200" cy="1848333"/>
          </a:xfrm>
          <a:prstGeom prst="rect">
            <a:avLst/>
          </a:prstGeom>
        </p:spPr>
      </p:pic>
    </p:spTree>
    <p:extLst>
      <p:ext uri="{BB962C8B-B14F-4D97-AF65-F5344CB8AC3E}">
        <p14:creationId xmlns:p14="http://schemas.microsoft.com/office/powerpoint/2010/main" val="3313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190D-984B-4806-A5EB-97403068730E}"/>
              </a:ext>
            </a:extLst>
          </p:cNvPr>
          <p:cNvSpPr>
            <a:spLocks noGrp="1"/>
          </p:cNvSpPr>
          <p:nvPr>
            <p:ph type="title"/>
          </p:nvPr>
        </p:nvSpPr>
        <p:spPr>
          <a:xfrm>
            <a:off x="457200" y="832427"/>
            <a:ext cx="8229600" cy="767773"/>
          </a:xfrm>
        </p:spPr>
        <p:txBody>
          <a:bodyPr/>
          <a:lstStyle/>
          <a:p>
            <a:r>
              <a:rPr lang="en-US" sz="3600" b="1" dirty="0">
                <a:solidFill>
                  <a:srgbClr val="64223A"/>
                </a:solidFill>
                <a:effectLst>
                  <a:outerShdw blurRad="38100" dist="38100" dir="2700000" algn="tl">
                    <a:srgbClr val="000000">
                      <a:alpha val="43137"/>
                    </a:srgbClr>
                  </a:outerShdw>
                </a:effectLst>
                <a:latin typeface="Century Gothic" panose="020B0502020202020204" pitchFamily="34" charset="0"/>
              </a:rPr>
              <a:t>Focus</a:t>
            </a:r>
            <a:br>
              <a:rPr lang="en-US" b="1" dirty="0">
                <a:solidFill>
                  <a:schemeClr val="accent1">
                    <a:lumMod val="50000"/>
                  </a:schemeClr>
                </a:solidFill>
                <a:effectLst>
                  <a:outerShdw blurRad="38100" dist="38100" dir="2700000" algn="tl">
                    <a:srgbClr val="000000">
                      <a:alpha val="43137"/>
                    </a:srgbClr>
                  </a:outerShdw>
                </a:effectLst>
                <a:latin typeface="Trajan Pro" pitchFamily="18" charset="0"/>
              </a:rPr>
            </a:b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9DBF9E79-F6BC-4091-899C-F3F494213406}"/>
              </a:ext>
            </a:extLst>
          </p:cNvPr>
          <p:cNvSpPr>
            <a:spLocks noGrp="1"/>
          </p:cNvSpPr>
          <p:nvPr>
            <p:ph idx="1"/>
          </p:nvPr>
        </p:nvSpPr>
        <p:spPr>
          <a:xfrm>
            <a:off x="533400" y="1600200"/>
            <a:ext cx="4572000" cy="3962400"/>
          </a:xfrm>
        </p:spPr>
        <p:txBody>
          <a:bodyPr/>
          <a:lstStyle/>
          <a:p>
            <a:pPr marL="285750" indent="-285750">
              <a:spcAft>
                <a:spcPts val="600"/>
              </a:spcAft>
            </a:pPr>
            <a:r>
              <a:rPr lang="en-US" sz="1800" dirty="0">
                <a:solidFill>
                  <a:srgbClr val="64223A"/>
                </a:solidFill>
                <a:latin typeface="Century Gothic" panose="020B0502020202020204" pitchFamily="34" charset="0"/>
              </a:rPr>
              <a:t>Permanent</a:t>
            </a:r>
            <a:r>
              <a:rPr lang="en-US" sz="1800" dirty="0">
                <a:solidFill>
                  <a:schemeClr val="accent1">
                    <a:lumMod val="50000"/>
                  </a:schemeClr>
                </a:solidFill>
                <a:latin typeface="Century Gothic" panose="020B0502020202020204" pitchFamily="34" charset="0"/>
              </a:rPr>
              <a:t> </a:t>
            </a:r>
            <a:r>
              <a:rPr lang="en-US" sz="1800" dirty="0">
                <a:latin typeface="Century Gothic" panose="020B0502020202020204" pitchFamily="34" charset="0"/>
              </a:rPr>
              <a:t>Endowment Fund, managed by the North Dakota Community Foundation</a:t>
            </a:r>
          </a:p>
          <a:p>
            <a:pPr marL="285750" indent="-285750">
              <a:spcAft>
                <a:spcPts val="600"/>
              </a:spcAft>
            </a:pPr>
            <a:r>
              <a:rPr lang="en-US" sz="1800" dirty="0">
                <a:solidFill>
                  <a:srgbClr val="64223A"/>
                </a:solidFill>
                <a:latin typeface="Century Gothic" panose="020B0502020202020204" pitchFamily="34" charset="0"/>
              </a:rPr>
              <a:t>Granting Purpose </a:t>
            </a:r>
            <a:r>
              <a:rPr lang="en-US" sz="1800" dirty="0">
                <a:latin typeface="Century Gothic" panose="020B0502020202020204" pitchFamily="34" charset="0"/>
              </a:rPr>
              <a:t>for Area Nonprofits and Governmental Agencies</a:t>
            </a:r>
          </a:p>
          <a:p>
            <a:pPr marL="285750" indent="-285750">
              <a:spcAft>
                <a:spcPts val="600"/>
              </a:spcAft>
            </a:pPr>
            <a:r>
              <a:rPr lang="en-US" sz="1800" dirty="0">
                <a:solidFill>
                  <a:srgbClr val="64223A"/>
                </a:solidFill>
                <a:latin typeface="Century Gothic" panose="020B0502020202020204" pitchFamily="34" charset="0"/>
              </a:rPr>
              <a:t>Community Foundation</a:t>
            </a:r>
          </a:p>
          <a:p>
            <a:pPr marL="285750" indent="-285750">
              <a:spcAft>
                <a:spcPts val="600"/>
              </a:spcAft>
            </a:pPr>
            <a:r>
              <a:rPr lang="en-US" sz="1800" dirty="0">
                <a:solidFill>
                  <a:srgbClr val="64223A"/>
                </a:solidFill>
                <a:latin typeface="Century Gothic" panose="020B0502020202020204" pitchFamily="34" charset="0"/>
              </a:rPr>
              <a:t>Locally-led: </a:t>
            </a:r>
            <a:r>
              <a:rPr lang="en-US" sz="1800" dirty="0">
                <a:latin typeface="Century Gothic" panose="020B0502020202020204" pitchFamily="34" charset="0"/>
              </a:rPr>
              <a:t>Local leaders make funds available</a:t>
            </a:r>
          </a:p>
          <a:p>
            <a:pPr marL="285750" indent="-285750">
              <a:spcAft>
                <a:spcPts val="600"/>
              </a:spcAft>
            </a:pPr>
            <a:r>
              <a:rPr lang="en-US" sz="1800" dirty="0">
                <a:solidFill>
                  <a:srgbClr val="64223A"/>
                </a:solidFill>
                <a:latin typeface="Century Gothic" panose="020B0502020202020204" pitchFamily="34" charset="0"/>
              </a:rPr>
              <a:t>Charitable-Giving Services </a:t>
            </a:r>
            <a:r>
              <a:rPr lang="en-US" sz="1800" dirty="0">
                <a:latin typeface="Century Gothic" panose="020B0502020202020204" pitchFamily="34" charset="0"/>
              </a:rPr>
              <a:t>for those who Want to take advantage of the State Tax Credit—Or other methods of benefitting their community</a:t>
            </a:r>
          </a:p>
          <a:p>
            <a:endParaRPr lang="en-US" dirty="0">
              <a:solidFill>
                <a:schemeClr val="accent1">
                  <a:lumMod val="50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734187FA-AAD4-4A95-916A-62829A359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402608"/>
            <a:ext cx="2407199" cy="1279238"/>
          </a:xfrm>
          <a:prstGeom prst="rect">
            <a:avLst/>
          </a:prstGeom>
        </p:spPr>
      </p:pic>
    </p:spTree>
    <p:extLst>
      <p:ext uri="{BB962C8B-B14F-4D97-AF65-F5344CB8AC3E}">
        <p14:creationId xmlns:p14="http://schemas.microsoft.com/office/powerpoint/2010/main" val="233293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EFBC924-999E-491C-812C-55F6C5A55BAF}"/>
              </a:ext>
            </a:extLst>
          </p:cNvPr>
          <p:cNvGraphicFramePr>
            <a:graphicFrameLocks/>
          </p:cNvGraphicFramePr>
          <p:nvPr>
            <p:extLst/>
          </p:nvPr>
        </p:nvGraphicFramePr>
        <p:xfrm>
          <a:off x="0" y="1433208"/>
          <a:ext cx="8991600" cy="395111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04800" y="762000"/>
            <a:ext cx="8382000" cy="762000"/>
          </a:xfrm>
        </p:spPr>
        <p:txBody>
          <a:bodyPr/>
          <a:lstStyle/>
          <a:p>
            <a:r>
              <a:rPr lang="en-US" sz="3200" b="1" dirty="0">
                <a:solidFill>
                  <a:srgbClr val="64223A"/>
                </a:solidFill>
                <a:effectLst>
                  <a:outerShdw blurRad="38100" dist="38100" dir="2700000" algn="tl">
                    <a:srgbClr val="000000">
                      <a:alpha val="43137"/>
                    </a:srgbClr>
                  </a:outerShdw>
                </a:effectLst>
                <a:latin typeface="Century Gothic" panose="020B0502020202020204" pitchFamily="34" charset="0"/>
              </a:rPr>
              <a:t>Magic of Endowment: Permanent</a:t>
            </a:r>
          </a:p>
        </p:txBody>
      </p:sp>
      <p:sp>
        <p:nvSpPr>
          <p:cNvPr id="2" name="TextBox 1">
            <a:extLst>
              <a:ext uri="{FF2B5EF4-FFF2-40B4-BE49-F238E27FC236}">
                <a16:creationId xmlns:a16="http://schemas.microsoft.com/office/drawing/2014/main" id="{AD34E4A3-BA2B-4954-BB33-0FDC082588A8}"/>
              </a:ext>
            </a:extLst>
          </p:cNvPr>
          <p:cNvSpPr txBox="1"/>
          <p:nvPr/>
        </p:nvSpPr>
        <p:spPr>
          <a:xfrm>
            <a:off x="609600" y="1385500"/>
            <a:ext cx="7620000" cy="646331"/>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Retained Market Value of $100,000</a:t>
            </a:r>
          </a:p>
          <a:p>
            <a:pPr algn="ctr"/>
            <a:r>
              <a:rPr lang="en-US" sz="1600" dirty="0">
                <a:latin typeface="Times New Roman" panose="02020603050405020304" pitchFamily="18" charset="0"/>
                <a:cs typeface="Times New Roman" panose="02020603050405020304" pitchFamily="18" charset="0"/>
              </a:rPr>
              <a:t>Invested on 12/31/1989 (based on 5% total spending – 4% grant + 1% admin fee</a:t>
            </a:r>
            <a:r>
              <a:rPr lang="en-US" sz="1600" dirty="0"/>
              <a:t>): </a:t>
            </a:r>
          </a:p>
        </p:txBody>
      </p:sp>
      <p:grpSp>
        <p:nvGrpSpPr>
          <p:cNvPr id="9" name="Group 8">
            <a:extLst>
              <a:ext uri="{FF2B5EF4-FFF2-40B4-BE49-F238E27FC236}">
                <a16:creationId xmlns:a16="http://schemas.microsoft.com/office/drawing/2014/main" id="{C17E0846-6D03-4CC6-B996-8713DA426DC9}"/>
              </a:ext>
            </a:extLst>
          </p:cNvPr>
          <p:cNvGrpSpPr/>
          <p:nvPr/>
        </p:nvGrpSpPr>
        <p:grpSpPr>
          <a:xfrm>
            <a:off x="0" y="1371600"/>
            <a:ext cx="8839200" cy="4305849"/>
            <a:chOff x="0" y="1447801"/>
            <a:chExt cx="8839200" cy="4305849"/>
          </a:xfrm>
          <a:noFill/>
        </p:grpSpPr>
        <p:graphicFrame>
          <p:nvGraphicFramePr>
            <p:cNvPr id="11" name="Chart 10">
              <a:extLst>
                <a:ext uri="{FF2B5EF4-FFF2-40B4-BE49-F238E27FC236}">
                  <a16:creationId xmlns:a16="http://schemas.microsoft.com/office/drawing/2014/main" id="{67461DF5-F69A-4EB3-AA49-0F54E795344E}"/>
                </a:ext>
              </a:extLst>
            </p:cNvPr>
            <p:cNvGraphicFramePr>
              <a:graphicFrameLocks/>
            </p:cNvGraphicFramePr>
            <p:nvPr>
              <p:extLst/>
            </p:nvPr>
          </p:nvGraphicFramePr>
          <p:xfrm>
            <a:off x="0" y="1447801"/>
            <a:ext cx="8839200" cy="395111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DC0D6312-F98E-46B8-A346-56CD2D5A9FAF}"/>
                </a:ext>
              </a:extLst>
            </p:cNvPr>
            <p:cNvSpPr txBox="1"/>
            <p:nvPr/>
          </p:nvSpPr>
          <p:spPr>
            <a:xfrm>
              <a:off x="4805362" y="5377021"/>
              <a:ext cx="3962400" cy="369332"/>
            </a:xfrm>
            <a:prstGeom prst="rect">
              <a:avLst/>
            </a:prstGeom>
            <a:grpFill/>
          </p:spPr>
          <p:txBody>
            <a:bodyPr wrap="square" rtlCol="0">
              <a:spAutoFit/>
            </a:bodyPr>
            <a:lstStyle/>
            <a:p>
              <a:r>
                <a:rPr lang="en-US" b="1" dirty="0">
                  <a:latin typeface="Times New Roman" panose="02020603050405020304" pitchFamily="18" charset="0"/>
                  <a:cs typeface="Times New Roman" panose="02020603050405020304" pitchFamily="18" charset="0"/>
                </a:rPr>
                <a:t>* Total $ given in grants:  </a:t>
              </a:r>
              <a:r>
                <a:rPr lang="en-US" b="1" dirty="0">
                  <a:solidFill>
                    <a:srgbClr val="005696"/>
                  </a:solidFill>
                  <a:latin typeface="Times New Roman" panose="02020603050405020304" pitchFamily="18" charset="0"/>
                  <a:cs typeface="Times New Roman" panose="02020603050405020304" pitchFamily="18" charset="0"/>
                </a:rPr>
                <a:t>$159,169</a:t>
              </a:r>
            </a:p>
          </p:txBody>
        </p:sp>
        <p:sp>
          <p:nvSpPr>
            <p:cNvPr id="14" name="TextBox 13">
              <a:extLst>
                <a:ext uri="{FF2B5EF4-FFF2-40B4-BE49-F238E27FC236}">
                  <a16:creationId xmlns:a16="http://schemas.microsoft.com/office/drawing/2014/main" id="{55A3730D-04CA-4F67-BED2-2CB145FE4709}"/>
                </a:ext>
              </a:extLst>
            </p:cNvPr>
            <p:cNvSpPr txBox="1"/>
            <p:nvPr/>
          </p:nvSpPr>
          <p:spPr>
            <a:xfrm>
              <a:off x="771525" y="5384318"/>
              <a:ext cx="3962400" cy="369332"/>
            </a:xfrm>
            <a:prstGeom prst="rect">
              <a:avLst/>
            </a:prstGeom>
            <a:grpFill/>
          </p:spPr>
          <p:txBody>
            <a:bodyPr wrap="square" rtlCol="0">
              <a:spAutoFit/>
            </a:bodyPr>
            <a:lstStyle/>
            <a:p>
              <a:r>
                <a:rPr lang="en-US" b="1" dirty="0">
                  <a:latin typeface="Times New Roman" panose="02020603050405020304" pitchFamily="18" charset="0"/>
                  <a:cs typeface="Times New Roman" panose="02020603050405020304" pitchFamily="18" charset="0"/>
                </a:rPr>
                <a:t>* Fund Value in 2018:  </a:t>
              </a:r>
              <a:r>
                <a:rPr lang="en-US" b="1" dirty="0">
                  <a:solidFill>
                    <a:srgbClr val="005696"/>
                  </a:solidFill>
                  <a:latin typeface="Times New Roman" panose="02020603050405020304" pitchFamily="18" charset="0"/>
                  <a:cs typeface="Times New Roman" panose="02020603050405020304" pitchFamily="18" charset="0"/>
                </a:rPr>
                <a:t>$146,498.84</a:t>
              </a:r>
            </a:p>
          </p:txBody>
        </p:sp>
      </p:grpSp>
    </p:spTree>
    <p:extLst>
      <p:ext uri="{BB962C8B-B14F-4D97-AF65-F5344CB8AC3E}">
        <p14:creationId xmlns:p14="http://schemas.microsoft.com/office/powerpoint/2010/main" val="29465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D7F30199-0AA0-455D-8104-B3671DD76331}"/>
              </a:ext>
            </a:extLst>
          </p:cNvPr>
          <p:cNvSpPr txBox="1">
            <a:spLocks noChangeArrowheads="1"/>
          </p:cNvSpPr>
          <p:nvPr/>
        </p:nvSpPr>
        <p:spPr bwMode="auto">
          <a:xfrm>
            <a:off x="1226951" y="1631152"/>
            <a:ext cx="2565401" cy="457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64223A"/>
                </a:solidFill>
                <a:effectLst/>
                <a:latin typeface="Century Gothic" panose="020B0502020202020204" pitchFamily="34" charset="0"/>
              </a:rPr>
              <a:t>Donations, Fundraisers, Estate Gifts, Gambling Proceeds</a:t>
            </a:r>
          </a:p>
        </p:txBody>
      </p:sp>
      <p:sp>
        <p:nvSpPr>
          <p:cNvPr id="3" name="Right Brace 2">
            <a:extLst>
              <a:ext uri="{FF2B5EF4-FFF2-40B4-BE49-F238E27FC236}">
                <a16:creationId xmlns:a16="http://schemas.microsoft.com/office/drawing/2014/main" id="{DDE2E3F2-E90A-40B5-BF79-258BE3987F7C}"/>
              </a:ext>
            </a:extLst>
          </p:cNvPr>
          <p:cNvSpPr/>
          <p:nvPr/>
        </p:nvSpPr>
        <p:spPr>
          <a:xfrm rot="5400000">
            <a:off x="2223824" y="1234543"/>
            <a:ext cx="457200" cy="2630746"/>
          </a:xfrm>
          <a:prstGeom prst="rightBrace">
            <a:avLst>
              <a:gd name="adj1" fmla="val 8333"/>
              <a:gd name="adj2" fmla="val 49732"/>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solidFill>
                <a:srgbClr val="F7A621"/>
              </a:solidFill>
            </a:endParaRPr>
          </a:p>
        </p:txBody>
      </p:sp>
      <p:sp>
        <p:nvSpPr>
          <p:cNvPr id="4" name="Text Box 4">
            <a:extLst>
              <a:ext uri="{FF2B5EF4-FFF2-40B4-BE49-F238E27FC236}">
                <a16:creationId xmlns:a16="http://schemas.microsoft.com/office/drawing/2014/main" id="{C3A43EE5-BC9E-43AC-AD10-7C916097AD24}"/>
              </a:ext>
            </a:extLst>
          </p:cNvPr>
          <p:cNvSpPr txBox="1">
            <a:spLocks noChangeArrowheads="1"/>
          </p:cNvSpPr>
          <p:nvPr/>
        </p:nvSpPr>
        <p:spPr bwMode="auto">
          <a:xfrm>
            <a:off x="268025" y="2950761"/>
            <a:ext cx="4368799" cy="402039"/>
          </a:xfrm>
          <a:prstGeom prst="rect">
            <a:avLst/>
          </a:prstGeom>
          <a:solidFill>
            <a:srgbClr val="64223A"/>
          </a:solidFill>
          <a:ln w="12700" algn="ctr">
            <a:miter lim="800000"/>
            <a:headEnd/>
            <a:tailEnd/>
          </a:ln>
          <a:effectLst>
            <a:outerShdw dist="28398" dir="3806097" algn="ctr" rotWithShape="0">
              <a:srgbClr val="2D4E6B"/>
            </a:outerShdw>
          </a:effectLst>
          <a:scene3d>
            <a:camera prst="legacyObliqueFront"/>
            <a:lightRig rig="legacyFlat3" dir="b"/>
          </a:scene3d>
          <a:sp3d prstMaterial="legacyMatte">
            <a:bevelT w="13500" h="13500" prst="angle"/>
            <a:bevelB w="13500" h="13500" prst="angle"/>
            <a:extrusionClr>
              <a:srgbClr val="9DC3E6"/>
            </a:extrusionClr>
            <a:contourClr>
              <a:srgbClr val="9DC3E6"/>
            </a:contourClr>
          </a:sp3d>
        </p:spPr>
        <p:txBody>
          <a:bodyPr vert="horz" wrap="square" lIns="36576" tIns="36576" rIns="36576" bIns="36576" numCol="1" anchor="t"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FFFFFF"/>
                </a:solidFill>
                <a:effectLst/>
                <a:latin typeface="Century Gothic" panose="020B0502020202020204" pitchFamily="34" charset="0"/>
              </a:rPr>
              <a:t>Community’s Permanent Fund</a:t>
            </a:r>
            <a:endParaRPr kumimoji="0" lang="en-US" altLang="en-US" i="0" u="none" strike="noStrike" cap="none" normalizeH="0" baseline="0" dirty="0">
              <a:ln>
                <a:noFill/>
              </a:ln>
              <a:solidFill>
                <a:schemeClr val="tx1"/>
              </a:solidFill>
              <a:effectLst/>
              <a:latin typeface="Century Gothic" panose="020B0502020202020204" pitchFamily="34" charset="0"/>
            </a:endParaRPr>
          </a:p>
        </p:txBody>
      </p:sp>
      <p:sp>
        <p:nvSpPr>
          <p:cNvPr id="5" name="AutoShape 5">
            <a:extLst>
              <a:ext uri="{FF2B5EF4-FFF2-40B4-BE49-F238E27FC236}">
                <a16:creationId xmlns:a16="http://schemas.microsoft.com/office/drawing/2014/main" id="{F7AEEF63-4154-4003-8192-76A8783686A9}"/>
              </a:ext>
            </a:extLst>
          </p:cNvPr>
          <p:cNvSpPr>
            <a:spLocks noChangeArrowheads="1"/>
          </p:cNvSpPr>
          <p:nvPr/>
        </p:nvSpPr>
        <p:spPr bwMode="auto">
          <a:xfrm>
            <a:off x="2287434" y="3543300"/>
            <a:ext cx="329982" cy="850508"/>
          </a:xfrm>
          <a:prstGeom prst="downArrow">
            <a:avLst>
              <a:gd name="adj1" fmla="val 50000"/>
              <a:gd name="adj2" fmla="val 44778"/>
            </a:avLst>
          </a:prstGeom>
          <a:solidFill>
            <a:srgbClr val="E3C764"/>
          </a:solidFill>
          <a:ln>
            <a:noFill/>
          </a:ln>
          <a:effectLst/>
          <a:extLst/>
        </p:spPr>
        <p:txBody>
          <a:bodyPr vert="eaVert" wrap="square" lIns="36576" tIns="36576" rIns="36576" bIns="36576" numCol="1" anchor="t" anchorCtr="0" compatLnSpc="1">
            <a:prstTxWarp prst="textNoShape">
              <a:avLst/>
            </a:prstTxWarp>
          </a:bodyPr>
          <a:lstStyle/>
          <a:p>
            <a:endParaRPr lang="en-US"/>
          </a:p>
        </p:txBody>
      </p:sp>
      <p:sp>
        <p:nvSpPr>
          <p:cNvPr id="6" name="Text Box 6">
            <a:extLst>
              <a:ext uri="{FF2B5EF4-FFF2-40B4-BE49-F238E27FC236}">
                <a16:creationId xmlns:a16="http://schemas.microsoft.com/office/drawing/2014/main" id="{855FFCA5-3865-4E8F-AA39-5479745286D4}"/>
              </a:ext>
            </a:extLst>
          </p:cNvPr>
          <p:cNvSpPr txBox="1">
            <a:spLocks noChangeArrowheads="1"/>
          </p:cNvSpPr>
          <p:nvPr/>
        </p:nvSpPr>
        <p:spPr bwMode="auto">
          <a:xfrm>
            <a:off x="1004625" y="4491434"/>
            <a:ext cx="2895600" cy="4615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64223A"/>
                </a:solidFill>
                <a:effectLst/>
                <a:latin typeface="Century Gothic" panose="020B0502020202020204" pitchFamily="34" charset="0"/>
              </a:rPr>
              <a:t>Annua</a:t>
            </a:r>
            <a:r>
              <a:rPr lang="en-US" altLang="en-US" sz="2000" dirty="0">
                <a:solidFill>
                  <a:srgbClr val="64223A"/>
                </a:solidFill>
                <a:latin typeface="Century Gothic" panose="020B0502020202020204" pitchFamily="34" charset="0"/>
              </a:rPr>
              <a:t>l Grants </a:t>
            </a:r>
            <a:endParaRPr kumimoji="0" lang="en-US" altLang="en-US" sz="2000" i="0" u="none" strike="noStrike" cap="none" normalizeH="0" baseline="0" dirty="0">
              <a:ln>
                <a:noFill/>
              </a:ln>
              <a:solidFill>
                <a:srgbClr val="64223A"/>
              </a:solidFill>
              <a:effectLst/>
              <a:latin typeface="Century Gothic" panose="020B0502020202020204" pitchFamily="34" charset="0"/>
            </a:endParaRPr>
          </a:p>
        </p:txBody>
      </p:sp>
      <p:sp>
        <p:nvSpPr>
          <p:cNvPr id="8" name="AutoShape 5">
            <a:extLst>
              <a:ext uri="{FF2B5EF4-FFF2-40B4-BE49-F238E27FC236}">
                <a16:creationId xmlns:a16="http://schemas.microsoft.com/office/drawing/2014/main" id="{89693B7B-07E0-45C5-B86C-5E051E392078}"/>
              </a:ext>
            </a:extLst>
          </p:cNvPr>
          <p:cNvSpPr>
            <a:spLocks noChangeArrowheads="1"/>
          </p:cNvSpPr>
          <p:nvPr/>
        </p:nvSpPr>
        <p:spPr bwMode="auto">
          <a:xfrm rot="16200000">
            <a:off x="3979004" y="4075543"/>
            <a:ext cx="369888" cy="1165094"/>
          </a:xfrm>
          <a:prstGeom prst="downArrow">
            <a:avLst>
              <a:gd name="adj1" fmla="val 50000"/>
              <a:gd name="adj2" fmla="val 44778"/>
            </a:avLst>
          </a:prstGeom>
          <a:solidFill>
            <a:srgbClr val="E3C764"/>
          </a:solidFill>
          <a:ln>
            <a:noFill/>
          </a:ln>
          <a:effectLst/>
          <a:extLst/>
        </p:spPr>
        <p:txBody>
          <a:bodyPr vert="eaVert" wrap="square" lIns="36576" tIns="36576" rIns="36576" bIns="36576" numCol="1" anchor="t" anchorCtr="0" compatLnSpc="1">
            <a:prstTxWarp prst="textNoShape">
              <a:avLst/>
            </a:prstTxWarp>
          </a:bodyPr>
          <a:lstStyle/>
          <a:p>
            <a:endParaRPr lang="en-US">
              <a:solidFill>
                <a:srgbClr val="F7A621"/>
              </a:solidFill>
            </a:endParaRPr>
          </a:p>
        </p:txBody>
      </p:sp>
      <p:sp>
        <p:nvSpPr>
          <p:cNvPr id="7" name="Text Box 7">
            <a:extLst>
              <a:ext uri="{FF2B5EF4-FFF2-40B4-BE49-F238E27FC236}">
                <a16:creationId xmlns:a16="http://schemas.microsoft.com/office/drawing/2014/main" id="{2F2BE37B-7389-4FC2-8B3E-D8935A6A2466}"/>
              </a:ext>
            </a:extLst>
          </p:cNvPr>
          <p:cNvSpPr txBox="1">
            <a:spLocks noChangeArrowheads="1"/>
          </p:cNvSpPr>
          <p:nvPr/>
        </p:nvSpPr>
        <p:spPr bwMode="auto">
          <a:xfrm>
            <a:off x="304800" y="611535"/>
            <a:ext cx="8458200" cy="5556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b="1" dirty="0">
                <a:solidFill>
                  <a:srgbClr val="64223A"/>
                </a:solidFill>
                <a:effectLst>
                  <a:outerShdw blurRad="38100" dist="38100" dir="2700000" algn="tl">
                    <a:srgbClr val="000000">
                      <a:alpha val="43137"/>
                    </a:srgbClr>
                  </a:outerShdw>
                </a:effectLst>
                <a:latin typeface="Century Gothic" panose="020B0502020202020204" pitchFamily="34" charset="0"/>
              </a:rPr>
              <a:t>Granting Purpose: </a:t>
            </a:r>
            <a:r>
              <a:rPr kumimoji="0" lang="en-US" altLang="en-US" sz="2800" b="1" u="none" strike="noStrike" cap="none" normalizeH="0" baseline="0" dirty="0">
                <a:ln>
                  <a:noFill/>
                </a:ln>
                <a:solidFill>
                  <a:srgbClr val="64223A"/>
                </a:solidFill>
                <a:effectLst>
                  <a:outerShdw blurRad="38100" dist="38100" dir="2700000" algn="tl">
                    <a:srgbClr val="000000">
                      <a:alpha val="43137"/>
                    </a:srgbClr>
                  </a:outerShdw>
                </a:effectLst>
                <a:latin typeface="Century Gothic" panose="020B0502020202020204" pitchFamily="34" charset="0"/>
              </a:rPr>
              <a:t> </a:t>
            </a:r>
            <a:r>
              <a:rPr lang="en-US" altLang="en-US" sz="2800" b="1" dirty="0">
                <a:solidFill>
                  <a:srgbClr val="64223A"/>
                </a:solidFill>
                <a:effectLst>
                  <a:outerShdw blurRad="38100" dist="38100" dir="2700000" algn="tl">
                    <a:srgbClr val="000000">
                      <a:alpha val="43137"/>
                    </a:srgbClr>
                  </a:outerShdw>
                </a:effectLst>
                <a:latin typeface="Century Gothic" panose="020B0502020202020204" pitchFamily="34" charset="0"/>
              </a:rPr>
              <a:t>A Stronger </a:t>
            </a:r>
            <a:r>
              <a:rPr kumimoji="0" lang="en-US" altLang="en-US" sz="2800" b="1" u="none" strike="noStrike" cap="none" normalizeH="0" baseline="0" dirty="0">
                <a:ln>
                  <a:noFill/>
                </a:ln>
                <a:solidFill>
                  <a:srgbClr val="64223A"/>
                </a:solidFill>
                <a:effectLst>
                  <a:outerShdw blurRad="38100" dist="38100" dir="2700000" algn="tl">
                    <a:srgbClr val="000000">
                      <a:alpha val="43137"/>
                    </a:srgbClr>
                  </a:outerShdw>
                </a:effectLst>
                <a:latin typeface="Century Gothic" panose="020B0502020202020204" pitchFamily="34" charset="0"/>
              </a:rPr>
              <a:t>Community</a:t>
            </a:r>
          </a:p>
        </p:txBody>
      </p:sp>
      <p:graphicFrame>
        <p:nvGraphicFramePr>
          <p:cNvPr id="9" name="Chart 8">
            <a:extLst>
              <a:ext uri="{FF2B5EF4-FFF2-40B4-BE49-F238E27FC236}">
                <a16:creationId xmlns:a16="http://schemas.microsoft.com/office/drawing/2014/main" id="{6141E460-22B6-D94E-8D41-94C29636550C}"/>
              </a:ext>
            </a:extLst>
          </p:cNvPr>
          <p:cNvGraphicFramePr/>
          <p:nvPr>
            <p:extLst>
              <p:ext uri="{D42A27DB-BD31-4B8C-83A1-F6EECF244321}">
                <p14:modId xmlns:p14="http://schemas.microsoft.com/office/powerpoint/2010/main" val="3467316784"/>
              </p:ext>
            </p:extLst>
          </p:nvPr>
        </p:nvGraphicFramePr>
        <p:xfrm>
          <a:off x="3730626" y="13208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511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929975"/>
            <a:ext cx="8229600" cy="7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64223A"/>
                </a:solidFill>
                <a:effectLst>
                  <a:outerShdw blurRad="38100" dist="38100" dir="2700000" algn="tl">
                    <a:srgbClr val="000000">
                      <a:alpha val="43137"/>
                    </a:srgbClr>
                  </a:outerShdw>
                </a:effectLst>
                <a:latin typeface="Century Gothic" panose="020B0502020202020204" pitchFamily="34" charset="0"/>
              </a:rPr>
              <a:t>Donor Benefit: 40% State Tax Credit</a:t>
            </a:r>
          </a:p>
        </p:txBody>
      </p:sp>
      <p:sp>
        <p:nvSpPr>
          <p:cNvPr id="4" name="TextBox 3">
            <a:extLst>
              <a:ext uri="{FF2B5EF4-FFF2-40B4-BE49-F238E27FC236}">
                <a16:creationId xmlns:a16="http://schemas.microsoft.com/office/drawing/2014/main" id="{1DE8788D-05F1-4D33-959D-A091BFCECBC7}"/>
              </a:ext>
            </a:extLst>
          </p:cNvPr>
          <p:cNvSpPr txBox="1"/>
          <p:nvPr/>
        </p:nvSpPr>
        <p:spPr>
          <a:xfrm>
            <a:off x="388434" y="1782372"/>
            <a:ext cx="8242177" cy="830997"/>
          </a:xfrm>
          <a:prstGeom prst="rect">
            <a:avLst/>
          </a:prstGeom>
          <a:noFill/>
        </p:spPr>
        <p:txBody>
          <a:bodyPr wrap="square" rtlCol="0">
            <a:spAutoFit/>
          </a:bodyPr>
          <a:lstStyle/>
          <a:p>
            <a:pPr lvl="1" algn="ctr">
              <a:spcAft>
                <a:spcPts val="1200"/>
              </a:spcAft>
            </a:pPr>
            <a:r>
              <a:rPr lang="en-US" sz="1600" dirty="0">
                <a:latin typeface="Century Gothic" panose="020B0502020202020204" pitchFamily="34" charset="0"/>
                <a:cs typeface="Arial" panose="020B0604020202020204" pitchFamily="34" charset="0"/>
              </a:rPr>
              <a:t>Gifts over $5,000 by Individuals or businesses giving any amount, in or out of state, that pay ND income tax, are eligible for a 40% ND income tax credit. Limits Apply. Gifts of all sizes and types are acceptable. </a:t>
            </a:r>
            <a:endParaRPr lang="en-US" sz="1500" dirty="0">
              <a:latin typeface="Century Gothic" panose="020B0502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924E48B-5133-438A-99FA-393E7DCB2321}"/>
              </a:ext>
            </a:extLst>
          </p:cNvPr>
          <p:cNvGraphicFramePr>
            <a:graphicFrameLocks noGrp="1"/>
          </p:cNvGraphicFramePr>
          <p:nvPr>
            <p:extLst>
              <p:ext uri="{D42A27DB-BD31-4B8C-83A1-F6EECF244321}">
                <p14:modId xmlns:p14="http://schemas.microsoft.com/office/powerpoint/2010/main" val="2028277144"/>
              </p:ext>
            </p:extLst>
          </p:nvPr>
        </p:nvGraphicFramePr>
        <p:xfrm>
          <a:off x="553411" y="3089147"/>
          <a:ext cx="8077200" cy="1819494"/>
        </p:xfrm>
        <a:graphic>
          <a:graphicData uri="http://schemas.openxmlformats.org/drawingml/2006/table">
            <a:tbl>
              <a:tblPr firstRow="1" firstCol="1" bandRow="1">
                <a:tableStyleId>{21E4AEA4-8DFA-4A89-87EB-49C32662AFE0}</a:tableStyleId>
              </a:tblPr>
              <a:tblGrid>
                <a:gridCol w="2598479">
                  <a:extLst>
                    <a:ext uri="{9D8B030D-6E8A-4147-A177-3AD203B41FA5}">
                      <a16:colId xmlns:a16="http://schemas.microsoft.com/office/drawing/2014/main" val="1512489145"/>
                    </a:ext>
                  </a:extLst>
                </a:gridCol>
                <a:gridCol w="1252279">
                  <a:extLst>
                    <a:ext uri="{9D8B030D-6E8A-4147-A177-3AD203B41FA5}">
                      <a16:colId xmlns:a16="http://schemas.microsoft.com/office/drawing/2014/main" val="773918145"/>
                    </a:ext>
                  </a:extLst>
                </a:gridCol>
                <a:gridCol w="1408814">
                  <a:extLst>
                    <a:ext uri="{9D8B030D-6E8A-4147-A177-3AD203B41FA5}">
                      <a16:colId xmlns:a16="http://schemas.microsoft.com/office/drawing/2014/main" val="3993103874"/>
                    </a:ext>
                  </a:extLst>
                </a:gridCol>
                <a:gridCol w="1408814">
                  <a:extLst>
                    <a:ext uri="{9D8B030D-6E8A-4147-A177-3AD203B41FA5}">
                      <a16:colId xmlns:a16="http://schemas.microsoft.com/office/drawing/2014/main" val="906815715"/>
                    </a:ext>
                  </a:extLst>
                </a:gridCol>
                <a:gridCol w="1408814">
                  <a:extLst>
                    <a:ext uri="{9D8B030D-6E8A-4147-A177-3AD203B41FA5}">
                      <a16:colId xmlns:a16="http://schemas.microsoft.com/office/drawing/2014/main" val="3924910240"/>
                    </a:ext>
                  </a:extLst>
                </a:gridCol>
              </a:tblGrid>
              <a:tr h="442492">
                <a:tc>
                  <a:txBody>
                    <a:bodyPr/>
                    <a:lstStyle/>
                    <a:p>
                      <a:pPr marL="0" marR="0" algn="ctr">
                        <a:spcBef>
                          <a:spcPts val="0"/>
                        </a:spcBef>
                        <a:spcAft>
                          <a:spcPts val="0"/>
                        </a:spcAft>
                      </a:pPr>
                      <a:r>
                        <a:rPr lang="en-US" sz="2000" dirty="0">
                          <a:effectLst/>
                        </a:rPr>
                        <a:t>Gift Amount</a:t>
                      </a:r>
                      <a:endParaRPr lang="en-US" sz="2000" b="0" dirty="0">
                        <a:solidFill>
                          <a:srgbClr val="000000"/>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2000" dirty="0">
                          <a:effectLst/>
                        </a:rPr>
                        <a:t>$5,000</a:t>
                      </a:r>
                      <a:endParaRPr lang="en-US" sz="2000" b="0" dirty="0">
                        <a:solidFill>
                          <a:srgbClr val="000000"/>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2000" dirty="0">
                          <a:effectLst/>
                        </a:rPr>
                        <a:t>$10,000</a:t>
                      </a:r>
                      <a:endParaRPr lang="en-US" sz="2000" b="0" dirty="0">
                        <a:solidFill>
                          <a:srgbClr val="000000"/>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2000" dirty="0">
                          <a:effectLst/>
                        </a:rPr>
                        <a:t>$25,000</a:t>
                      </a:r>
                      <a:endParaRPr lang="en-US" sz="2000" b="0" dirty="0">
                        <a:solidFill>
                          <a:srgbClr val="000000"/>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2000" dirty="0">
                          <a:effectLst/>
                        </a:rPr>
                        <a:t>$50,000</a:t>
                      </a:r>
                      <a:endParaRPr lang="en-US" sz="2000" b="0" dirty="0">
                        <a:solidFill>
                          <a:srgbClr val="000000"/>
                        </a:solidFill>
                        <a:effectLst/>
                        <a:latin typeface="Century Gothic" panose="020B0502020202020204" pitchFamily="34" charset="0"/>
                        <a:ea typeface="Calibri" panose="020F0502020204030204" pitchFamily="34" charset="0"/>
                        <a:cs typeface="CG Times"/>
                      </a:endParaRPr>
                    </a:p>
                  </a:txBody>
                  <a:tcPr marL="68580" marR="68580" marT="0" marB="0" anchor="ctr"/>
                </a:tc>
                <a:extLst>
                  <a:ext uri="{0D108BD9-81ED-4DB2-BD59-A6C34878D82A}">
                    <a16:rowId xmlns:a16="http://schemas.microsoft.com/office/drawing/2014/main" val="2279223059"/>
                  </a:ext>
                </a:extLst>
              </a:tr>
              <a:tr h="461366">
                <a:tc>
                  <a:txBody>
                    <a:bodyPr/>
                    <a:lstStyle/>
                    <a:p>
                      <a:pPr marL="0" marR="0">
                        <a:spcBef>
                          <a:spcPts val="0"/>
                        </a:spcBef>
                        <a:spcAft>
                          <a:spcPts val="0"/>
                        </a:spcAft>
                      </a:pPr>
                      <a:r>
                        <a:rPr lang="en-US" sz="1800" dirty="0">
                          <a:effectLst/>
                        </a:rPr>
                        <a:t>Federal Tax Savings *</a:t>
                      </a:r>
                      <a:endParaRPr lang="en-US" sz="2000" b="0" dirty="0">
                        <a:solidFill>
                          <a:srgbClr val="000000"/>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($960)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($1,920)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($4,800)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($9,600)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extLst>
                  <a:ext uri="{0D108BD9-81ED-4DB2-BD59-A6C34878D82A}">
                    <a16:rowId xmlns:a16="http://schemas.microsoft.com/office/drawing/2014/main" val="2862928229"/>
                  </a:ext>
                </a:extLst>
              </a:tr>
              <a:tr h="461366">
                <a:tc>
                  <a:txBody>
                    <a:bodyPr/>
                    <a:lstStyle/>
                    <a:p>
                      <a:pPr marL="0" marR="0">
                        <a:spcBef>
                          <a:spcPts val="0"/>
                        </a:spcBef>
                        <a:spcAft>
                          <a:spcPts val="0"/>
                        </a:spcAft>
                      </a:pPr>
                      <a:r>
                        <a:rPr lang="en-US" sz="1800" dirty="0">
                          <a:effectLst/>
                        </a:rPr>
                        <a:t>ND State Income Tax Credit</a:t>
                      </a:r>
                      <a:endParaRPr lang="en-US" sz="2000" b="0" dirty="0">
                        <a:solidFill>
                          <a:srgbClr val="000000"/>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($2,000)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($4,000)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($10,000)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($20,000)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extLst>
                  <a:ext uri="{0D108BD9-81ED-4DB2-BD59-A6C34878D82A}">
                    <a16:rowId xmlns:a16="http://schemas.microsoft.com/office/drawing/2014/main" val="1127358792"/>
                  </a:ext>
                </a:extLst>
              </a:tr>
              <a:tr h="366996">
                <a:tc>
                  <a:txBody>
                    <a:bodyPr/>
                    <a:lstStyle/>
                    <a:p>
                      <a:pPr marL="0" marR="0">
                        <a:spcBef>
                          <a:spcPts val="0"/>
                        </a:spcBef>
                        <a:spcAft>
                          <a:spcPts val="0"/>
                        </a:spcAft>
                      </a:pPr>
                      <a:r>
                        <a:rPr lang="en-US" sz="1800" dirty="0">
                          <a:effectLst/>
                        </a:rPr>
                        <a:t>Net Cost of Gift</a:t>
                      </a:r>
                      <a:endParaRPr lang="en-US" sz="2000" b="0" dirty="0">
                        <a:solidFill>
                          <a:srgbClr val="000000"/>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$2,040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$4,080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$10,200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tc>
                  <a:txBody>
                    <a:bodyPr/>
                    <a:lstStyle/>
                    <a:p>
                      <a:pPr marL="0" marR="0" algn="ctr">
                        <a:spcBef>
                          <a:spcPts val="0"/>
                        </a:spcBef>
                        <a:spcAft>
                          <a:spcPts val="0"/>
                        </a:spcAft>
                      </a:pPr>
                      <a:r>
                        <a:rPr lang="en-US" sz="1800" dirty="0">
                          <a:effectLst/>
                        </a:rPr>
                        <a:t>$20,400</a:t>
                      </a:r>
                      <a:endParaRPr lang="en-US" sz="2000" b="0" dirty="0">
                        <a:solidFill>
                          <a:schemeClr val="accent1">
                            <a:lumMod val="50000"/>
                          </a:schemeClr>
                        </a:solidFill>
                        <a:effectLst/>
                        <a:latin typeface="Century Gothic" panose="020B0502020202020204" pitchFamily="34" charset="0"/>
                        <a:ea typeface="Calibri" panose="020F0502020204030204" pitchFamily="34" charset="0"/>
                        <a:cs typeface="CG Times"/>
                      </a:endParaRPr>
                    </a:p>
                  </a:txBody>
                  <a:tcPr marL="68580" marR="68580" marT="0" marB="0" anchor="ctr"/>
                </a:tc>
                <a:extLst>
                  <a:ext uri="{0D108BD9-81ED-4DB2-BD59-A6C34878D82A}">
                    <a16:rowId xmlns:a16="http://schemas.microsoft.com/office/drawing/2014/main" val="1858248099"/>
                  </a:ext>
                </a:extLst>
              </a:tr>
            </a:tbl>
          </a:graphicData>
        </a:graphic>
      </p:graphicFrame>
      <p:sp>
        <p:nvSpPr>
          <p:cNvPr id="6" name="TextBox 5">
            <a:extLst>
              <a:ext uri="{FF2B5EF4-FFF2-40B4-BE49-F238E27FC236}">
                <a16:creationId xmlns:a16="http://schemas.microsoft.com/office/drawing/2014/main" id="{95946908-D4AD-46FD-B5D3-C0F804C05B30}"/>
              </a:ext>
            </a:extLst>
          </p:cNvPr>
          <p:cNvSpPr txBox="1"/>
          <p:nvPr/>
        </p:nvSpPr>
        <p:spPr>
          <a:xfrm>
            <a:off x="2590800" y="5029200"/>
            <a:ext cx="4114800" cy="538609"/>
          </a:xfrm>
          <a:prstGeom prst="rect">
            <a:avLst/>
          </a:prstGeom>
          <a:noFill/>
        </p:spPr>
        <p:txBody>
          <a:bodyPr wrap="square" rtlCol="0">
            <a:spAutoFit/>
          </a:bodyPr>
          <a:lstStyle/>
          <a:p>
            <a:pPr algn="ctr"/>
            <a:r>
              <a:rPr lang="en-US" dirty="0">
                <a:latin typeface="Century Gothic" panose="020B0502020202020204" pitchFamily="34" charset="0"/>
              </a:rPr>
              <a:t>*For the 32% Tax Bracket</a:t>
            </a:r>
          </a:p>
          <a:p>
            <a:pPr algn="ctr"/>
            <a:r>
              <a:rPr lang="en-US" sz="1100" dirty="0">
                <a:latin typeface="Century Gothic" panose="020B0502020202020204" pitchFamily="34" charset="0"/>
              </a:rPr>
              <a:t>For illustration purposes only – consult your tax advisor</a:t>
            </a:r>
          </a:p>
        </p:txBody>
      </p:sp>
    </p:spTree>
    <p:extLst>
      <p:ext uri="{BB962C8B-B14F-4D97-AF65-F5344CB8AC3E}">
        <p14:creationId xmlns:p14="http://schemas.microsoft.com/office/powerpoint/2010/main" val="382619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1622698"/>
              </p:ext>
            </p:extLst>
          </p:nvPr>
        </p:nvGraphicFramePr>
        <p:xfrm>
          <a:off x="244688" y="1143000"/>
          <a:ext cx="8610600" cy="4379580"/>
        </p:xfrm>
        <a:graphic>
          <a:graphicData uri="http://schemas.openxmlformats.org/drawingml/2006/table">
            <a:tbl>
              <a:tblPr firstRow="1" bandRow="1">
                <a:tableStyleId>{21E4AEA4-8DFA-4A89-87EB-49C32662AFE0}</a:tableStyleId>
              </a:tblPr>
              <a:tblGrid>
                <a:gridCol w="3304233">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53567">
                  <a:extLst>
                    <a:ext uri="{9D8B030D-6E8A-4147-A177-3AD203B41FA5}">
                      <a16:colId xmlns:a16="http://schemas.microsoft.com/office/drawing/2014/main" val="20003"/>
                    </a:ext>
                  </a:extLst>
                </a:gridCol>
              </a:tblGrid>
              <a:tr h="482346">
                <a:tc>
                  <a:txBody>
                    <a:bodyPr/>
                    <a:lstStyle/>
                    <a:p>
                      <a:pPr algn="ctr"/>
                      <a:r>
                        <a:rPr lang="en-US" dirty="0"/>
                        <a:t>Fund</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t>Year Started</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t>Current Assets*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baseline="0" dirty="0"/>
                        <a:t> Available to Grant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35927">
                <a:tc>
                  <a:txBody>
                    <a:bodyPr/>
                    <a:lstStyle/>
                    <a:p>
                      <a:r>
                        <a:rPr lang="en-US" sz="1600" dirty="0"/>
                        <a:t>Drayton Area Community Foundation</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2005</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$87,718</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$3,522</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81000">
                <a:tc>
                  <a:txBody>
                    <a:bodyPr/>
                    <a:lstStyle/>
                    <a:p>
                      <a:r>
                        <a:rPr lang="en-US" sz="1600" dirty="0"/>
                        <a:t>Bowman &amp; Slope County Community Foundation</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2014</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$166,946</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$4,813</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51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Richardton Area Community Foundation</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1981</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$404,169</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$16,057</a:t>
                      </a:r>
                    </a:p>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71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Carrington </a:t>
                      </a:r>
                      <a:r>
                        <a:rPr lang="en-US" sz="1600" baseline="0" dirty="0"/>
                        <a:t>Community Endowment Fund </a:t>
                      </a:r>
                      <a:r>
                        <a:rPr lang="en-US" sz="1400" baseline="0" dirty="0"/>
                        <a:t>(includes McGinn-Kunkel estate)</a:t>
                      </a:r>
                      <a:r>
                        <a:rPr lang="en-US" sz="1600" dirty="0"/>
                        <a:t> </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1980</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$521,259 </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$20,471 </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1338514"/>
                  </a:ext>
                </a:extLst>
              </a:tr>
              <a:tr h="671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Minot Community Endowment Fund </a:t>
                      </a:r>
                      <a:r>
                        <a:rPr lang="en-US" sz="1400" dirty="0"/>
                        <a:t>(includes </a:t>
                      </a:r>
                      <a:r>
                        <a:rPr lang="en-US" sz="1400" dirty="0" err="1"/>
                        <a:t>Westlie</a:t>
                      </a:r>
                      <a:r>
                        <a:rPr lang="en-US" sz="1400" dirty="0"/>
                        <a:t> &amp; Solheim)</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1981</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$1,544,803</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$64,371</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959611">
                <a:tc>
                  <a:txBody>
                    <a:bodyPr/>
                    <a:lstStyle/>
                    <a:p>
                      <a:r>
                        <a:rPr lang="en-US" sz="1600" dirty="0"/>
                        <a:t>Clarence Johnson &amp; Eunice Iwen Community Foundation for Arthur, ND</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2005</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$5,886,042</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t>$246,684</a:t>
                      </a:r>
                    </a:p>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5" name="Title 1"/>
          <p:cNvSpPr txBox="1">
            <a:spLocks/>
          </p:cNvSpPr>
          <p:nvPr/>
        </p:nvSpPr>
        <p:spPr>
          <a:xfrm>
            <a:off x="288712" y="468775"/>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64223A"/>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Community Fund Examples:</a:t>
            </a:r>
          </a:p>
        </p:txBody>
      </p:sp>
      <p:sp>
        <p:nvSpPr>
          <p:cNvPr id="6" name="TextBox 5"/>
          <p:cNvSpPr txBox="1"/>
          <p:nvPr/>
        </p:nvSpPr>
        <p:spPr>
          <a:xfrm>
            <a:off x="2286000" y="6488668"/>
            <a:ext cx="3886200" cy="369332"/>
          </a:xfrm>
          <a:prstGeom prst="rect">
            <a:avLst/>
          </a:prstGeom>
          <a:noFill/>
        </p:spPr>
        <p:txBody>
          <a:bodyPr wrap="square" rtlCol="0">
            <a:spAutoFit/>
          </a:bodyPr>
          <a:lstStyle/>
          <a:p>
            <a:pPr algn="r"/>
            <a:r>
              <a:rPr lang="en-US" dirty="0">
                <a:solidFill>
                  <a:schemeClr val="bg1"/>
                </a:solidFill>
              </a:rPr>
              <a:t>* Data as of 12/31/18</a:t>
            </a:r>
          </a:p>
        </p:txBody>
      </p:sp>
    </p:spTree>
    <p:extLst>
      <p:ext uri="{BB962C8B-B14F-4D97-AF65-F5344CB8AC3E}">
        <p14:creationId xmlns:p14="http://schemas.microsoft.com/office/powerpoint/2010/main" val="192901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1197FD45-6EBF-4C89-AE3C-AADC164D1BEF}"/>
              </a:ext>
            </a:extLst>
          </p:cNvPr>
          <p:cNvGrpSpPr>
            <a:grpSpLocks/>
          </p:cNvGrpSpPr>
          <p:nvPr/>
        </p:nvGrpSpPr>
        <p:grpSpPr bwMode="auto">
          <a:xfrm>
            <a:off x="152400" y="2362200"/>
            <a:ext cx="3856147" cy="4072248"/>
            <a:chOff x="106588958" y="108397374"/>
            <a:chExt cx="3457062" cy="3650425"/>
          </a:xfrm>
        </p:grpSpPr>
        <p:pic>
          <p:nvPicPr>
            <p:cNvPr id="1028" name="Picture 4">
              <a:extLst>
                <a:ext uri="{FF2B5EF4-FFF2-40B4-BE49-F238E27FC236}">
                  <a16:creationId xmlns:a16="http://schemas.microsoft.com/office/drawing/2014/main" id="{FC5C7D3D-38A2-4268-A758-FD650EA86A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033" r="26292"/>
            <a:stretch>
              <a:fillRect/>
            </a:stretch>
          </p:blipFill>
          <p:spPr bwMode="auto">
            <a:xfrm>
              <a:off x="106588958" y="108397374"/>
              <a:ext cx="3457062" cy="3650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5">
              <a:extLst>
                <a:ext uri="{FF2B5EF4-FFF2-40B4-BE49-F238E27FC236}">
                  <a16:creationId xmlns:a16="http://schemas.microsoft.com/office/drawing/2014/main" id="{4D8351D5-EBBA-4C26-9A0F-F8F3EF798B68}"/>
                </a:ext>
              </a:extLst>
            </p:cNvPr>
            <p:cNvSpPr txBox="1">
              <a:spLocks noChangeArrowheads="1"/>
            </p:cNvSpPr>
            <p:nvPr/>
          </p:nvSpPr>
          <p:spPr bwMode="auto">
            <a:xfrm>
              <a:off x="108468483" y="109261473"/>
              <a:ext cx="1065934" cy="5162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Park District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alibri" panose="020F0502020204030204" pitchFamily="34" charset="0"/>
                </a:rPr>
                <a:t>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6">
              <a:extLst>
                <a:ext uri="{FF2B5EF4-FFF2-40B4-BE49-F238E27FC236}">
                  <a16:creationId xmlns:a16="http://schemas.microsoft.com/office/drawing/2014/main" id="{C5D90C55-C8F3-4193-8BB8-58F0D708B223}"/>
                </a:ext>
              </a:extLst>
            </p:cNvPr>
            <p:cNvSpPr txBox="1">
              <a:spLocks noChangeArrowheads="1"/>
            </p:cNvSpPr>
            <p:nvPr/>
          </p:nvSpPr>
          <p:spPr bwMode="auto">
            <a:xfrm>
              <a:off x="108652356" y="110222587"/>
              <a:ext cx="1195143" cy="7647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Schools &amp; Youth Groups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7">
              <a:extLst>
                <a:ext uri="{FF2B5EF4-FFF2-40B4-BE49-F238E27FC236}">
                  <a16:creationId xmlns:a16="http://schemas.microsoft.com/office/drawing/2014/main" id="{6F4EBA3C-53BF-4EF4-8F42-1644AB05B8F9}"/>
                </a:ext>
              </a:extLst>
            </p:cNvPr>
            <p:cNvSpPr txBox="1">
              <a:spLocks noChangeArrowheads="1"/>
            </p:cNvSpPr>
            <p:nvPr/>
          </p:nvSpPr>
          <p:spPr bwMode="auto">
            <a:xfrm>
              <a:off x="107836521" y="111273733"/>
              <a:ext cx="1175264" cy="5162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Health Center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8">
              <a:extLst>
                <a:ext uri="{FF2B5EF4-FFF2-40B4-BE49-F238E27FC236}">
                  <a16:creationId xmlns:a16="http://schemas.microsoft.com/office/drawing/2014/main" id="{A7032819-14A2-469B-97E8-507B92A8BB2E}"/>
                </a:ext>
              </a:extLst>
            </p:cNvPr>
            <p:cNvSpPr txBox="1">
              <a:spLocks noChangeArrowheads="1"/>
            </p:cNvSpPr>
            <p:nvPr/>
          </p:nvSpPr>
          <p:spPr bwMode="auto">
            <a:xfrm rot="-1741833">
              <a:off x="106976148" y="110698488"/>
              <a:ext cx="1341178" cy="5114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rPr>
                <a:t>City of Richardton 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38D11BA9-5A2A-457C-8993-3E8C8F06AB4E}"/>
                </a:ext>
              </a:extLst>
            </p:cNvPr>
            <p:cNvSpPr txBox="1">
              <a:spLocks noChangeArrowheads="1"/>
            </p:cNvSpPr>
            <p:nvPr/>
          </p:nvSpPr>
          <p:spPr bwMode="auto">
            <a:xfrm rot="-348900">
              <a:off x="106619699" y="110254775"/>
              <a:ext cx="1463499" cy="2978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Churches - 7%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id="{FB52299E-9F15-47E4-A1F1-1AC9766E0B9D}"/>
                </a:ext>
              </a:extLst>
            </p:cNvPr>
            <p:cNvSpPr txBox="1">
              <a:spLocks noChangeArrowheads="1"/>
            </p:cNvSpPr>
            <p:nvPr/>
          </p:nvSpPr>
          <p:spPr bwMode="auto">
            <a:xfrm>
              <a:off x="106664695" y="109885268"/>
              <a:ext cx="1065934" cy="2776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Legion - 6%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1">
              <a:extLst>
                <a:ext uri="{FF2B5EF4-FFF2-40B4-BE49-F238E27FC236}">
                  <a16:creationId xmlns:a16="http://schemas.microsoft.com/office/drawing/2014/main" id="{C622D1DC-9D9C-454A-98EF-3CD62F805D18}"/>
                </a:ext>
              </a:extLst>
            </p:cNvPr>
            <p:cNvSpPr txBox="1">
              <a:spLocks noChangeArrowheads="1"/>
            </p:cNvSpPr>
            <p:nvPr/>
          </p:nvSpPr>
          <p:spPr bwMode="auto">
            <a:xfrm rot="1973954">
              <a:off x="106761644" y="109541830"/>
              <a:ext cx="1249724" cy="211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ReCreation - 5%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2">
              <a:extLst>
                <a:ext uri="{FF2B5EF4-FFF2-40B4-BE49-F238E27FC236}">
                  <a16:creationId xmlns:a16="http://schemas.microsoft.com/office/drawing/2014/main" id="{1ECA5EC8-E114-46B4-A1F2-5DB1E9F44050}"/>
                </a:ext>
              </a:extLst>
            </p:cNvPr>
            <p:cNvSpPr txBox="1">
              <a:spLocks noChangeArrowheads="1"/>
            </p:cNvSpPr>
            <p:nvPr/>
          </p:nvSpPr>
          <p:spPr bwMode="auto">
            <a:xfrm rot="3169008">
              <a:off x="106954753" y="109178672"/>
              <a:ext cx="1065934" cy="3472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Fire - 5%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3">
              <a:extLst>
                <a:ext uri="{FF2B5EF4-FFF2-40B4-BE49-F238E27FC236}">
                  <a16:creationId xmlns:a16="http://schemas.microsoft.com/office/drawing/2014/main" id="{D37781E3-B2B4-481A-B531-B09DBF14B040}"/>
                </a:ext>
              </a:extLst>
            </p:cNvPr>
            <p:cNvSpPr txBox="1">
              <a:spLocks noChangeArrowheads="1"/>
            </p:cNvSpPr>
            <p:nvPr/>
          </p:nvSpPr>
          <p:spPr bwMode="auto">
            <a:xfrm rot="3428030">
              <a:off x="107374216" y="109079825"/>
              <a:ext cx="887288" cy="2591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Seniors - 4%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4">
              <a:extLst>
                <a:ext uri="{FF2B5EF4-FFF2-40B4-BE49-F238E27FC236}">
                  <a16:creationId xmlns:a16="http://schemas.microsoft.com/office/drawing/2014/main" id="{D59B4C43-AE04-44F2-A450-AC08F2F46835}"/>
                </a:ext>
              </a:extLst>
            </p:cNvPr>
            <p:cNvSpPr txBox="1">
              <a:spLocks noChangeArrowheads="1"/>
            </p:cNvSpPr>
            <p:nvPr/>
          </p:nvSpPr>
          <p:spPr bwMode="auto">
            <a:xfrm rot="4825621">
              <a:off x="107611851" y="109062099"/>
              <a:ext cx="1116085" cy="2662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rPr>
                <a:t>All Others - 5%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5" name="Rectangle 14">
            <a:extLst>
              <a:ext uri="{FF2B5EF4-FFF2-40B4-BE49-F238E27FC236}">
                <a16:creationId xmlns:a16="http://schemas.microsoft.com/office/drawing/2014/main" id="{060FC862-7C11-4079-A796-CB1230A26ECC}"/>
              </a:ext>
            </a:extLst>
          </p:cNvPr>
          <p:cNvSpPr/>
          <p:nvPr/>
        </p:nvSpPr>
        <p:spPr>
          <a:xfrm>
            <a:off x="-285595" y="423552"/>
            <a:ext cx="7811179" cy="461665"/>
          </a:xfrm>
          <a:prstGeom prst="rect">
            <a:avLst/>
          </a:prstGeom>
        </p:spPr>
        <p:txBody>
          <a:bodyPr wrap="square">
            <a:spAutoFit/>
          </a:bodyPr>
          <a:lstStyle/>
          <a:p>
            <a:pPr algn="ctr"/>
            <a:r>
              <a:rPr lang="en-US" sz="2400" b="1" dirty="0">
                <a:solidFill>
                  <a:srgbClr val="64223A"/>
                </a:solidFill>
                <a:effectLst>
                  <a:outerShdw blurRad="38100" dist="38100" dir="2700000" algn="tl">
                    <a:srgbClr val="000000">
                      <a:alpha val="43137"/>
                    </a:srgbClr>
                  </a:outerShdw>
                </a:effectLst>
                <a:latin typeface="Century Gothic" panose="020B0502020202020204" pitchFamily="34" charset="0"/>
              </a:rPr>
              <a:t>An Example of Another Foundation’s Success:</a:t>
            </a:r>
            <a:endParaRPr lang="en-US" sz="2400" b="1" dirty="0">
              <a:solidFill>
                <a:srgbClr val="64223A"/>
              </a:solidFill>
              <a:latin typeface="Century Gothic" panose="020B0502020202020204" pitchFamily="34" charset="0"/>
            </a:endParaRPr>
          </a:p>
        </p:txBody>
      </p:sp>
      <p:sp>
        <p:nvSpPr>
          <p:cNvPr id="13" name="Text Box 15">
            <a:extLst>
              <a:ext uri="{FF2B5EF4-FFF2-40B4-BE49-F238E27FC236}">
                <a16:creationId xmlns:a16="http://schemas.microsoft.com/office/drawing/2014/main" id="{159551B9-73E9-4B36-B5FF-F3DF59353179}"/>
              </a:ext>
            </a:extLst>
          </p:cNvPr>
          <p:cNvSpPr txBox="1">
            <a:spLocks noChangeArrowheads="1"/>
          </p:cNvSpPr>
          <p:nvPr/>
        </p:nvSpPr>
        <p:spPr bwMode="auto">
          <a:xfrm>
            <a:off x="418030" y="979586"/>
            <a:ext cx="8596761" cy="1676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entury Gothic" panose="020B0502020202020204" pitchFamily="34" charset="0"/>
              </a:rPr>
              <a:t>History of the Richardton Area Community Foundation: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0" i="0" u="none" strike="noStrike" cap="none" normalizeH="0" baseline="0" dirty="0">
                <a:ln>
                  <a:noFill/>
                </a:ln>
                <a:solidFill>
                  <a:srgbClr val="000000"/>
                </a:solidFill>
                <a:effectLst/>
                <a:latin typeface="Century Gothic" panose="020B0502020202020204" pitchFamily="34" charset="0"/>
              </a:rPr>
              <a:t>  Established in 1981</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0" i="0" u="none" strike="noStrike" cap="none" normalizeH="0" baseline="0" dirty="0">
                <a:ln>
                  <a:noFill/>
                </a:ln>
                <a:solidFill>
                  <a:srgbClr val="000000"/>
                </a:solidFill>
                <a:effectLst/>
                <a:latin typeface="Century Gothic" panose="020B0502020202020204" pitchFamily="34" charset="0"/>
              </a:rPr>
              <a:t>  Current Assets (as of 3/31/19):  $437,039</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0" i="0" u="none" strike="noStrike" cap="none" normalizeH="0" baseline="0" dirty="0">
                <a:ln>
                  <a:noFill/>
                </a:ln>
                <a:solidFill>
                  <a:srgbClr val="000000"/>
                </a:solidFill>
                <a:effectLst/>
                <a:latin typeface="Century Gothic" panose="020B0502020202020204" pitchFamily="34" charset="0"/>
              </a:rPr>
              <a:t>  Total Grants Awarded:  254 grants, totaling $234,803</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0" i="0" u="none" strike="noStrike" cap="none" normalizeH="0" baseline="0" dirty="0">
                <a:ln>
                  <a:noFill/>
                </a:ln>
                <a:solidFill>
                  <a:srgbClr val="000000"/>
                </a:solidFill>
                <a:effectLst/>
                <a:latin typeface="Century Gothic" panose="020B0502020202020204" pitchFamily="34" charset="0"/>
              </a:rPr>
              <a:t>  Total grants over the years:</a:t>
            </a:r>
            <a:endParaRPr kumimoji="0" lang="en-US" altLang="en-US" sz="2400" b="0" i="0" u="none" strike="noStrike" cap="none" normalizeH="0" baseline="0" dirty="0">
              <a:ln>
                <a:noFill/>
              </a:ln>
              <a:solidFill>
                <a:schemeClr val="tx1"/>
              </a:solidFill>
              <a:effectLst/>
              <a:latin typeface="Century Gothic" panose="020B0502020202020204" pitchFamily="34" charset="0"/>
            </a:endParaRPr>
          </a:p>
        </p:txBody>
      </p:sp>
      <p:pic>
        <p:nvPicPr>
          <p:cNvPr id="1040" name="Picture 16" descr="FA RICHARDTON">
            <a:extLst>
              <a:ext uri="{FF2B5EF4-FFF2-40B4-BE49-F238E27FC236}">
                <a16:creationId xmlns:a16="http://schemas.microsoft.com/office/drawing/2014/main" id="{9512CF2E-8AC3-40B3-A91D-FEBEC5A9A0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117227"/>
            <a:ext cx="4050374" cy="9399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14" name="Table 13">
            <a:extLst>
              <a:ext uri="{FF2B5EF4-FFF2-40B4-BE49-F238E27FC236}">
                <a16:creationId xmlns:a16="http://schemas.microsoft.com/office/drawing/2014/main" id="{14FB71CC-73FE-4EF5-8F0A-4B83F7ED90A2}"/>
              </a:ext>
            </a:extLst>
          </p:cNvPr>
          <p:cNvGraphicFramePr>
            <a:graphicFrameLocks noGrp="1"/>
          </p:cNvGraphicFramePr>
          <p:nvPr>
            <p:extLst>
              <p:ext uri="{D42A27DB-BD31-4B8C-83A1-F6EECF244321}">
                <p14:modId xmlns:p14="http://schemas.microsoft.com/office/powerpoint/2010/main" val="2885147276"/>
              </p:ext>
            </p:extLst>
          </p:nvPr>
        </p:nvGraphicFramePr>
        <p:xfrm>
          <a:off x="4497434" y="3020535"/>
          <a:ext cx="4210020" cy="2812215"/>
        </p:xfrm>
        <a:graphic>
          <a:graphicData uri="http://schemas.openxmlformats.org/drawingml/2006/table">
            <a:tbl>
              <a:tblPr/>
              <a:tblGrid>
                <a:gridCol w="3381154">
                  <a:extLst>
                    <a:ext uri="{9D8B030D-6E8A-4147-A177-3AD203B41FA5}">
                      <a16:colId xmlns:a16="http://schemas.microsoft.com/office/drawing/2014/main" val="3572444868"/>
                    </a:ext>
                  </a:extLst>
                </a:gridCol>
                <a:gridCol w="828866">
                  <a:extLst>
                    <a:ext uri="{9D8B030D-6E8A-4147-A177-3AD203B41FA5}">
                      <a16:colId xmlns:a16="http://schemas.microsoft.com/office/drawing/2014/main" val="3227451643"/>
                    </a:ext>
                  </a:extLst>
                </a:gridCol>
              </a:tblGrid>
              <a:tr h="268897">
                <a:tc>
                  <a:txBody>
                    <a:bodyPr/>
                    <a:lstStyle/>
                    <a:p>
                      <a:pPr marR="0" indent="0" algn="l" rtl="0">
                        <a:lnSpc>
                          <a:spcPct val="119000"/>
                        </a:lnSpc>
                        <a:spcBef>
                          <a:spcPts val="0"/>
                        </a:spcBef>
                        <a:spcAft>
                          <a:spcPts val="1400"/>
                        </a:spcAft>
                      </a:pPr>
                      <a:r>
                        <a:rPr lang="en-US" sz="1400" b="1" kern="1400" dirty="0">
                          <a:ln>
                            <a:noFill/>
                          </a:ln>
                          <a:solidFill>
                            <a:srgbClr val="4472C4"/>
                          </a:solidFill>
                          <a:effectLst/>
                          <a:latin typeface="Calibri" panose="020F0502020204030204" pitchFamily="34" charset="0"/>
                        </a:rPr>
                        <a:t>Richardton Park District</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a:ln>
                            <a:noFill/>
                          </a:ln>
                          <a:solidFill>
                            <a:srgbClr val="4472C4"/>
                          </a:solidFill>
                          <a:effectLst/>
                          <a:latin typeface="Calibri" panose="020F0502020204030204" pitchFamily="34" charset="0"/>
                        </a:rPr>
                        <a:t>$49,078</a:t>
                      </a:r>
                      <a:endParaRPr lang="en-US" sz="105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24397250"/>
                  </a:ext>
                </a:extLst>
              </a:tr>
              <a:tr h="253721">
                <a:tc>
                  <a:txBody>
                    <a:bodyPr/>
                    <a:lstStyle/>
                    <a:p>
                      <a:pPr marR="0" indent="0" algn="l" rtl="0">
                        <a:lnSpc>
                          <a:spcPct val="119000"/>
                        </a:lnSpc>
                        <a:spcBef>
                          <a:spcPts val="0"/>
                        </a:spcBef>
                        <a:spcAft>
                          <a:spcPts val="1400"/>
                        </a:spcAft>
                      </a:pPr>
                      <a:r>
                        <a:rPr lang="en-US" sz="1400" b="1" kern="1400" dirty="0">
                          <a:ln>
                            <a:noFill/>
                          </a:ln>
                          <a:solidFill>
                            <a:srgbClr val="C00000"/>
                          </a:solidFill>
                          <a:effectLst/>
                          <a:latin typeface="Calibri" panose="020F0502020204030204" pitchFamily="34" charset="0"/>
                        </a:rPr>
                        <a:t>Richardton/Taylor Schools &amp; Youth Groups</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a:ln>
                            <a:noFill/>
                          </a:ln>
                          <a:solidFill>
                            <a:srgbClr val="C00000"/>
                          </a:solidFill>
                          <a:effectLst/>
                          <a:latin typeface="Calibri" panose="020F0502020204030204" pitchFamily="34" charset="0"/>
                        </a:rPr>
                        <a:t>$46,475</a:t>
                      </a:r>
                      <a:endParaRPr lang="en-US" sz="105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72146991"/>
                  </a:ext>
                </a:extLst>
              </a:tr>
              <a:tr h="253721">
                <a:tc>
                  <a:txBody>
                    <a:bodyPr/>
                    <a:lstStyle/>
                    <a:p>
                      <a:pPr marR="0" indent="0" algn="l" rtl="0">
                        <a:lnSpc>
                          <a:spcPct val="119000"/>
                        </a:lnSpc>
                        <a:spcBef>
                          <a:spcPts val="0"/>
                        </a:spcBef>
                        <a:spcAft>
                          <a:spcPts val="1400"/>
                        </a:spcAft>
                      </a:pPr>
                      <a:r>
                        <a:rPr lang="en-US" sz="1400" b="1" kern="1400" dirty="0">
                          <a:ln>
                            <a:noFill/>
                          </a:ln>
                          <a:solidFill>
                            <a:srgbClr val="7E7E7E"/>
                          </a:solidFill>
                          <a:effectLst/>
                          <a:latin typeface="Calibri" panose="020F0502020204030204" pitchFamily="34" charset="0"/>
                        </a:rPr>
                        <a:t>Richardton Health Center</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a:ln>
                            <a:noFill/>
                          </a:ln>
                          <a:solidFill>
                            <a:srgbClr val="7E7E7E"/>
                          </a:solidFill>
                          <a:effectLst/>
                          <a:latin typeface="Calibri" panose="020F0502020204030204" pitchFamily="34" charset="0"/>
                        </a:rPr>
                        <a:t>$38,175</a:t>
                      </a:r>
                      <a:endParaRPr lang="en-US" sz="105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38976423"/>
                  </a:ext>
                </a:extLst>
              </a:tr>
              <a:tr h="259817">
                <a:tc>
                  <a:txBody>
                    <a:bodyPr/>
                    <a:lstStyle/>
                    <a:p>
                      <a:pPr marR="0" indent="0" algn="l" rtl="0">
                        <a:lnSpc>
                          <a:spcPct val="119000"/>
                        </a:lnSpc>
                        <a:spcBef>
                          <a:spcPts val="0"/>
                        </a:spcBef>
                        <a:spcAft>
                          <a:spcPts val="1400"/>
                        </a:spcAft>
                      </a:pPr>
                      <a:r>
                        <a:rPr lang="en-US" sz="1400" b="1" kern="1400" dirty="0">
                          <a:ln>
                            <a:noFill/>
                          </a:ln>
                          <a:solidFill>
                            <a:srgbClr val="FFC000"/>
                          </a:solidFill>
                          <a:effectLst>
                            <a:outerShdw blurRad="63500" dist="50800" dir="5400000" sx="0" sy="0">
                              <a:srgbClr val="000000">
                                <a:alpha val="50000"/>
                              </a:srgbClr>
                            </a:outerShdw>
                          </a:effectLst>
                          <a:latin typeface="Calibri" panose="020F0502020204030204" pitchFamily="34" charset="0"/>
                        </a:rPr>
                        <a:t>City of Richardton</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a:ln>
                            <a:noFill/>
                          </a:ln>
                          <a:solidFill>
                            <a:srgbClr val="FFC000"/>
                          </a:solidFill>
                          <a:effectLst>
                            <a:outerShdw blurRad="63500" dist="50800" dir="5400000" sx="0" sy="0">
                              <a:srgbClr val="000000">
                                <a:alpha val="50000"/>
                              </a:srgbClr>
                            </a:outerShdw>
                          </a:effectLst>
                          <a:latin typeface="Calibri" panose="020F0502020204030204" pitchFamily="34" charset="0"/>
                        </a:rPr>
                        <a:t>$25,223</a:t>
                      </a:r>
                      <a:endParaRPr lang="en-US" sz="105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43086658"/>
                  </a:ext>
                </a:extLst>
              </a:tr>
              <a:tr h="253721">
                <a:tc>
                  <a:txBody>
                    <a:bodyPr/>
                    <a:lstStyle/>
                    <a:p>
                      <a:pPr marR="0" indent="0" algn="l" rtl="0">
                        <a:lnSpc>
                          <a:spcPct val="119000"/>
                        </a:lnSpc>
                        <a:spcBef>
                          <a:spcPts val="0"/>
                        </a:spcBef>
                        <a:spcAft>
                          <a:spcPts val="1400"/>
                        </a:spcAft>
                      </a:pPr>
                      <a:r>
                        <a:rPr lang="en-US" sz="1400" b="1" kern="1400" dirty="0">
                          <a:ln>
                            <a:noFill/>
                          </a:ln>
                          <a:solidFill>
                            <a:srgbClr val="2F5597"/>
                          </a:solidFill>
                          <a:effectLst/>
                          <a:latin typeface="Calibri" panose="020F0502020204030204" pitchFamily="34" charset="0"/>
                        </a:rPr>
                        <a:t>Projects at Area Churches</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a:ln>
                            <a:noFill/>
                          </a:ln>
                          <a:solidFill>
                            <a:srgbClr val="2F5597"/>
                          </a:solidFill>
                          <a:effectLst/>
                          <a:latin typeface="Calibri" panose="020F0502020204030204" pitchFamily="34" charset="0"/>
                        </a:rPr>
                        <a:t>$16,633</a:t>
                      </a:r>
                      <a:endParaRPr lang="en-US" sz="105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8406786"/>
                  </a:ext>
                </a:extLst>
              </a:tr>
              <a:tr h="253721">
                <a:tc>
                  <a:txBody>
                    <a:bodyPr/>
                    <a:lstStyle/>
                    <a:p>
                      <a:pPr marR="0" indent="0" algn="l" rtl="0">
                        <a:lnSpc>
                          <a:spcPct val="119000"/>
                        </a:lnSpc>
                        <a:spcBef>
                          <a:spcPts val="0"/>
                        </a:spcBef>
                        <a:spcAft>
                          <a:spcPts val="1400"/>
                        </a:spcAft>
                      </a:pPr>
                      <a:r>
                        <a:rPr lang="en-US" sz="1400" b="1" kern="1400" dirty="0">
                          <a:ln>
                            <a:noFill/>
                          </a:ln>
                          <a:solidFill>
                            <a:srgbClr val="70AD47"/>
                          </a:solidFill>
                          <a:effectLst/>
                          <a:latin typeface="Calibri" panose="020F0502020204030204" pitchFamily="34" charset="0"/>
                        </a:rPr>
                        <a:t>American Legion</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a:ln>
                            <a:noFill/>
                          </a:ln>
                          <a:solidFill>
                            <a:srgbClr val="70AD47"/>
                          </a:solidFill>
                          <a:effectLst/>
                          <a:latin typeface="Calibri" panose="020F0502020204030204" pitchFamily="34" charset="0"/>
                        </a:rPr>
                        <a:t>$13,299</a:t>
                      </a:r>
                      <a:endParaRPr lang="en-US" sz="105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16203488"/>
                  </a:ext>
                </a:extLst>
              </a:tr>
              <a:tr h="253721">
                <a:tc>
                  <a:txBody>
                    <a:bodyPr/>
                    <a:lstStyle/>
                    <a:p>
                      <a:pPr marR="0" indent="0" algn="l" rtl="0">
                        <a:lnSpc>
                          <a:spcPct val="119000"/>
                        </a:lnSpc>
                        <a:spcBef>
                          <a:spcPts val="0"/>
                        </a:spcBef>
                        <a:spcAft>
                          <a:spcPts val="1400"/>
                        </a:spcAft>
                      </a:pPr>
                      <a:r>
                        <a:rPr lang="en-US" sz="1400" b="1" kern="1400" dirty="0">
                          <a:ln>
                            <a:noFill/>
                          </a:ln>
                          <a:solidFill>
                            <a:srgbClr val="7030A0"/>
                          </a:solidFill>
                          <a:effectLst/>
                          <a:latin typeface="Calibri" panose="020F0502020204030204" pitchFamily="34" charset="0"/>
                        </a:rPr>
                        <a:t>Camp </a:t>
                      </a:r>
                      <a:r>
                        <a:rPr lang="en-US" sz="1400" b="1" kern="1400" dirty="0" err="1">
                          <a:ln>
                            <a:noFill/>
                          </a:ln>
                          <a:solidFill>
                            <a:srgbClr val="7030A0"/>
                          </a:solidFill>
                          <a:effectLst/>
                          <a:latin typeface="Calibri" panose="020F0502020204030204" pitchFamily="34" charset="0"/>
                        </a:rPr>
                        <a:t>ReCreation</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dirty="0">
                          <a:ln>
                            <a:noFill/>
                          </a:ln>
                          <a:solidFill>
                            <a:srgbClr val="7030A0"/>
                          </a:solidFill>
                          <a:effectLst/>
                          <a:latin typeface="Calibri" panose="020F0502020204030204" pitchFamily="34" charset="0"/>
                        </a:rPr>
                        <a:t>$12,198</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24970294"/>
                  </a:ext>
                </a:extLst>
              </a:tr>
              <a:tr h="253721">
                <a:tc>
                  <a:txBody>
                    <a:bodyPr/>
                    <a:lstStyle/>
                    <a:p>
                      <a:pPr marR="0" indent="0" algn="l" rtl="0">
                        <a:lnSpc>
                          <a:spcPct val="119000"/>
                        </a:lnSpc>
                        <a:spcBef>
                          <a:spcPts val="0"/>
                        </a:spcBef>
                        <a:spcAft>
                          <a:spcPts val="1400"/>
                        </a:spcAft>
                      </a:pPr>
                      <a:r>
                        <a:rPr lang="en-US" sz="1400" b="1" kern="1400">
                          <a:ln>
                            <a:noFill/>
                          </a:ln>
                          <a:solidFill>
                            <a:srgbClr val="FF6600"/>
                          </a:solidFill>
                          <a:effectLst/>
                          <a:latin typeface="Calibri" panose="020F0502020204030204" pitchFamily="34" charset="0"/>
                        </a:rPr>
                        <a:t>Fire Department</a:t>
                      </a:r>
                      <a:endParaRPr lang="en-US" sz="105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dirty="0">
                          <a:ln>
                            <a:noFill/>
                          </a:ln>
                          <a:solidFill>
                            <a:srgbClr val="FF6600"/>
                          </a:solidFill>
                          <a:effectLst/>
                          <a:latin typeface="Calibri" panose="020F0502020204030204" pitchFamily="34" charset="0"/>
                        </a:rPr>
                        <a:t>$11,400</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66339692"/>
                  </a:ext>
                </a:extLst>
              </a:tr>
              <a:tr h="253721">
                <a:tc>
                  <a:txBody>
                    <a:bodyPr/>
                    <a:lstStyle/>
                    <a:p>
                      <a:pPr marR="0" indent="0" algn="l" rtl="0">
                        <a:lnSpc>
                          <a:spcPct val="119000"/>
                        </a:lnSpc>
                        <a:spcBef>
                          <a:spcPts val="0"/>
                        </a:spcBef>
                        <a:spcAft>
                          <a:spcPts val="1400"/>
                        </a:spcAft>
                      </a:pPr>
                      <a:r>
                        <a:rPr lang="en-US" sz="1400" b="1" kern="1400">
                          <a:ln>
                            <a:noFill/>
                          </a:ln>
                          <a:solidFill>
                            <a:srgbClr val="595959"/>
                          </a:solidFill>
                          <a:effectLst/>
                          <a:latin typeface="Calibri" panose="020F0502020204030204" pitchFamily="34" charset="0"/>
                        </a:rPr>
                        <a:t>Senior Citizens Center</a:t>
                      </a:r>
                      <a:endParaRPr lang="en-US" sz="105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dirty="0">
                          <a:ln>
                            <a:noFill/>
                          </a:ln>
                          <a:solidFill>
                            <a:srgbClr val="595959"/>
                          </a:solidFill>
                          <a:effectLst/>
                          <a:latin typeface="Calibri" panose="020F0502020204030204" pitchFamily="34" charset="0"/>
                        </a:rPr>
                        <a:t>$10,025</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89662805"/>
                  </a:ext>
                </a:extLst>
              </a:tr>
              <a:tr h="253721">
                <a:tc>
                  <a:txBody>
                    <a:bodyPr/>
                    <a:lstStyle/>
                    <a:p>
                      <a:pPr marR="0" indent="0" algn="l" rtl="0">
                        <a:lnSpc>
                          <a:spcPct val="119000"/>
                        </a:lnSpc>
                        <a:spcBef>
                          <a:spcPts val="0"/>
                        </a:spcBef>
                        <a:spcAft>
                          <a:spcPts val="1400"/>
                        </a:spcAft>
                      </a:pPr>
                      <a:r>
                        <a:rPr lang="en-US" sz="1400" b="1" kern="1400" dirty="0">
                          <a:ln>
                            <a:noFill/>
                          </a:ln>
                          <a:solidFill>
                            <a:srgbClr val="FF33CC"/>
                          </a:solidFill>
                          <a:effectLst/>
                          <a:latin typeface="Calibri" panose="020F0502020204030204" pitchFamily="34" charset="0"/>
                        </a:rPr>
                        <a:t>All other grantees </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u="sng" kern="1400" dirty="0">
                          <a:ln>
                            <a:noFill/>
                          </a:ln>
                          <a:solidFill>
                            <a:srgbClr val="FF33CC"/>
                          </a:solidFill>
                          <a:effectLst/>
                          <a:latin typeface="Calibri" panose="020F0502020204030204" pitchFamily="34" charset="0"/>
                        </a:rPr>
                        <a:t>$12,297</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50539692"/>
                  </a:ext>
                </a:extLst>
              </a:tr>
              <a:tr h="253733">
                <a:tc>
                  <a:txBody>
                    <a:bodyPr/>
                    <a:lstStyle/>
                    <a:p>
                      <a:pPr marR="0" indent="0" algn="r" rtl="0">
                        <a:lnSpc>
                          <a:spcPct val="119000"/>
                        </a:lnSpc>
                        <a:spcBef>
                          <a:spcPts val="0"/>
                        </a:spcBef>
                        <a:spcAft>
                          <a:spcPts val="1400"/>
                        </a:spcAft>
                      </a:pPr>
                      <a:r>
                        <a:rPr lang="en-US" sz="1400" kern="1400">
                          <a:ln>
                            <a:noFill/>
                          </a:ln>
                          <a:solidFill>
                            <a:srgbClr val="000000"/>
                          </a:solidFill>
                          <a:effectLst/>
                          <a:latin typeface="Calibri" panose="020F0502020204030204" pitchFamily="34" charset="0"/>
                        </a:rPr>
                        <a:t> </a:t>
                      </a:r>
                      <a:endParaRPr lang="en-US" sz="105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400" b="1" kern="1400" dirty="0">
                          <a:ln>
                            <a:noFill/>
                          </a:ln>
                          <a:solidFill>
                            <a:srgbClr val="000000"/>
                          </a:solidFill>
                          <a:effectLst/>
                          <a:latin typeface="Calibri" panose="020F0502020204030204" pitchFamily="34" charset="0"/>
                        </a:rPr>
                        <a:t>$234,803</a:t>
                      </a:r>
                      <a:endParaRPr lang="en-US" sz="105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36341442"/>
                  </a:ext>
                </a:extLst>
              </a:tr>
            </a:tbl>
          </a:graphicData>
        </a:graphic>
      </p:graphicFrame>
      <p:sp>
        <p:nvSpPr>
          <p:cNvPr id="16" name="Control 17">
            <a:extLst>
              <a:ext uri="{FF2B5EF4-FFF2-40B4-BE49-F238E27FC236}">
                <a16:creationId xmlns:a16="http://schemas.microsoft.com/office/drawing/2014/main" id="{D1F09290-FB85-419D-8A5A-051A9F74B403}"/>
              </a:ext>
            </a:extLst>
          </p:cNvPr>
          <p:cNvSpPr>
            <a:spLocks noChangeArrowheads="1" noChangeShapeType="1"/>
          </p:cNvSpPr>
          <p:nvPr/>
        </p:nvSpPr>
        <p:spPr bwMode="auto">
          <a:xfrm>
            <a:off x="9188496" y="7140615"/>
            <a:ext cx="3262313" cy="28130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65573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B910B107-33D7-45E3-9ACF-D3AD31AE8553}"/>
              </a:ext>
            </a:extLst>
          </p:cNvPr>
          <p:cNvSpPr txBox="1">
            <a:spLocks noChangeArrowheads="1"/>
          </p:cNvSpPr>
          <p:nvPr/>
        </p:nvSpPr>
        <p:spPr bwMode="auto">
          <a:xfrm>
            <a:off x="274016" y="533400"/>
            <a:ext cx="8686800" cy="3635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64223A"/>
                </a:solidFill>
                <a:effectLst/>
                <a:latin typeface="Century Gothic" panose="020B0502020202020204" pitchFamily="34" charset="0"/>
              </a:rPr>
              <a:t>Here’s what the Richardton Area Community Foundation Helped Fund in the last Three Years:</a:t>
            </a:r>
            <a:endParaRPr kumimoji="0" lang="en-US" altLang="en-US" sz="2800" b="0" i="0" u="none" strike="noStrike" cap="none" normalizeH="0" baseline="0" dirty="0">
              <a:ln>
                <a:noFill/>
              </a:ln>
              <a:solidFill>
                <a:srgbClr val="64223A"/>
              </a:solidFill>
              <a:effectLst/>
              <a:latin typeface="Century Gothic" panose="020B0502020202020204" pitchFamily="34" charset="0"/>
            </a:endParaRPr>
          </a:p>
        </p:txBody>
      </p:sp>
      <p:pic>
        <p:nvPicPr>
          <p:cNvPr id="2052" name="Picture 4" descr="Richardton Taylor Public School multi-purpose court">
            <a:extLst>
              <a:ext uri="{FF2B5EF4-FFF2-40B4-BE49-F238E27FC236}">
                <a16:creationId xmlns:a16="http://schemas.microsoft.com/office/drawing/2014/main" id="{70706342-4365-4CCD-99E1-5CDA94401C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3039"/>
          <a:stretch>
            <a:fillRect/>
          </a:stretch>
        </p:blipFill>
        <p:spPr bwMode="auto">
          <a:xfrm>
            <a:off x="6477000" y="5486400"/>
            <a:ext cx="2460625" cy="1232612"/>
          </a:xfrm>
          <a:prstGeom prst="rect">
            <a:avLst/>
          </a:prstGeom>
          <a:noFill/>
          <a:ln>
            <a:noFill/>
          </a:ln>
          <a:effectLst>
            <a:outerShdw blurRad="190500" algn="ctr"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pic>
        <p:nvPicPr>
          <p:cNvPr id="2053" name="Picture 5" descr="_DSC3916 sm">
            <a:extLst>
              <a:ext uri="{FF2B5EF4-FFF2-40B4-BE49-F238E27FC236}">
                <a16:creationId xmlns:a16="http://schemas.microsoft.com/office/drawing/2014/main" id="{23383363-8865-4A62-B643-3B215FB81E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783255"/>
            <a:ext cx="2376895" cy="1585532"/>
          </a:xfrm>
          <a:prstGeom prst="rect">
            <a:avLst/>
          </a:prstGeom>
          <a:noFill/>
          <a:ln>
            <a:noFill/>
          </a:ln>
          <a:effectLst>
            <a:outerShdw blurRad="190500" algn="ctr"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sp>
        <p:nvSpPr>
          <p:cNvPr id="2" name="Text Box 2">
            <a:extLst>
              <a:ext uri="{FF2B5EF4-FFF2-40B4-BE49-F238E27FC236}">
                <a16:creationId xmlns:a16="http://schemas.microsoft.com/office/drawing/2014/main" id="{792E99EA-8A0F-4C5A-ABCC-530D9E4D6718}"/>
              </a:ext>
            </a:extLst>
          </p:cNvPr>
          <p:cNvSpPr txBox="1">
            <a:spLocks noChangeArrowheads="1"/>
          </p:cNvSpPr>
          <p:nvPr/>
        </p:nvSpPr>
        <p:spPr bwMode="auto">
          <a:xfrm>
            <a:off x="457200" y="1301735"/>
            <a:ext cx="8291512" cy="2573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1" i="0" u="none" strike="noStrike" cap="none" normalizeH="0" baseline="0" dirty="0">
                <a:ln>
                  <a:noFill/>
                </a:ln>
                <a:solidFill>
                  <a:srgbClr val="595959"/>
                </a:solidFill>
                <a:effectLst/>
                <a:latin typeface="Century Gothic" panose="020B0502020202020204" pitchFamily="34" charset="0"/>
              </a:rPr>
              <a:t>  Richardton Health Center, Inc. - John Deere Snow Blower Attachment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1" i="0" u="none" strike="noStrike" cap="none" normalizeH="0" baseline="0" dirty="0">
                <a:ln>
                  <a:noFill/>
                </a:ln>
                <a:solidFill>
                  <a:srgbClr val="FF33CC"/>
                </a:solidFill>
                <a:effectLst/>
                <a:latin typeface="Century Gothic" panose="020B0502020202020204" pitchFamily="34" charset="0"/>
              </a:rPr>
              <a:t>  Richardton Lions Club - Community Sign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1" i="0" u="none" strike="noStrike" cap="none" normalizeH="0" baseline="0" dirty="0">
                <a:ln>
                  <a:noFill/>
                </a:ln>
                <a:solidFill>
                  <a:srgbClr val="4472C4"/>
                </a:solidFill>
                <a:effectLst/>
                <a:latin typeface="Century Gothic" panose="020B0502020202020204" pitchFamily="34" charset="0"/>
              </a:rPr>
              <a:t>  Richardton Park District - Little League Batting Machine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1" i="0" u="none" strike="noStrike" cap="none" normalizeH="0" baseline="0" dirty="0">
                <a:ln>
                  <a:noFill/>
                </a:ln>
                <a:solidFill>
                  <a:srgbClr val="FF6600"/>
                </a:solidFill>
                <a:effectLst/>
                <a:latin typeface="Century Gothic" panose="020B0502020202020204" pitchFamily="34" charset="0"/>
              </a:rPr>
              <a:t>  Richardton Rural Fire Protection District - Purchase Tanker-Pumper Truck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1" i="0" u="none" strike="noStrike" cap="none" normalizeH="0" baseline="0" dirty="0">
                <a:ln>
                  <a:noFill/>
                </a:ln>
                <a:solidFill>
                  <a:srgbClr val="C00000"/>
                </a:solidFill>
                <a:effectLst/>
                <a:latin typeface="Century Gothic" panose="020B0502020202020204" pitchFamily="34" charset="0"/>
              </a:rPr>
              <a:t>  Richardton-Taylor Public School District #34 - National Speech &amp; Debate Tournament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1" i="0" u="none" strike="noStrike" cap="none" normalizeH="0" baseline="0" dirty="0">
                <a:ln>
                  <a:noFill/>
                </a:ln>
                <a:solidFill>
                  <a:srgbClr val="C00000"/>
                </a:solidFill>
                <a:effectLst/>
                <a:latin typeface="Century Gothic" panose="020B0502020202020204" pitchFamily="34" charset="0"/>
              </a:rPr>
              <a:t>  Taylor Community Activities -  Restoration Work on </a:t>
            </a:r>
            <a:r>
              <a:rPr kumimoji="0" lang="en-US" altLang="en-US" sz="1600" b="1" i="0" u="none" strike="noStrike" cap="none" normalizeH="0" baseline="0" dirty="0" err="1">
                <a:ln>
                  <a:noFill/>
                </a:ln>
                <a:solidFill>
                  <a:srgbClr val="C00000"/>
                </a:solidFill>
                <a:effectLst/>
                <a:latin typeface="Century Gothic" panose="020B0502020202020204" pitchFamily="34" charset="0"/>
              </a:rPr>
              <a:t>Grandvale</a:t>
            </a:r>
            <a:r>
              <a:rPr kumimoji="0" lang="en-US" altLang="en-US" sz="1600" b="1" i="0" u="none" strike="noStrike" cap="none" normalizeH="0" baseline="0" dirty="0">
                <a:ln>
                  <a:noFill/>
                </a:ln>
                <a:solidFill>
                  <a:srgbClr val="C00000"/>
                </a:solidFill>
                <a:effectLst/>
                <a:latin typeface="Century Gothic" panose="020B0502020202020204" pitchFamily="34" charset="0"/>
              </a:rPr>
              <a:t> School #3</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1" i="0" u="none" strike="noStrike" cap="none" normalizeH="0" baseline="0" dirty="0">
                <a:ln>
                  <a:noFill/>
                </a:ln>
                <a:solidFill>
                  <a:srgbClr val="70AD47"/>
                </a:solidFill>
                <a:effectLst/>
                <a:latin typeface="Century Gothic" panose="020B0502020202020204" pitchFamily="34" charset="0"/>
              </a:rPr>
              <a:t>  American Legion Auxiliary - Kitchen Repairs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1" i="0" u="none" strike="noStrike" cap="none" normalizeH="0" baseline="0" dirty="0">
                <a:ln>
                  <a:noFill/>
                </a:ln>
                <a:solidFill>
                  <a:srgbClr val="70AD47"/>
                </a:solidFill>
                <a:effectLst/>
                <a:latin typeface="Century Gothic" panose="020B0502020202020204" pitchFamily="34" charset="0"/>
              </a:rPr>
              <a:t>  American Legion Post #180 - Building Repairs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600" b="1" i="0" u="none" strike="noStrike" cap="none" normalizeH="0" baseline="0" dirty="0">
                <a:ln>
                  <a:noFill/>
                </a:ln>
                <a:solidFill>
                  <a:srgbClr val="FF33CC"/>
                </a:solidFill>
                <a:effectLst/>
                <a:latin typeface="Century Gothic" panose="020B0502020202020204" pitchFamily="34" charset="0"/>
              </a:rPr>
              <a:t>  Richardton Saddle Club - Repairs to Rodeo Arena</a:t>
            </a:r>
          </a:p>
        </p:txBody>
      </p:sp>
      <p:sp>
        <p:nvSpPr>
          <p:cNvPr id="4" name="TextBox 3">
            <a:extLst>
              <a:ext uri="{FF2B5EF4-FFF2-40B4-BE49-F238E27FC236}">
                <a16:creationId xmlns:a16="http://schemas.microsoft.com/office/drawing/2014/main" id="{3FD03FEB-F4FC-4D1C-941F-C1290B29D187}"/>
              </a:ext>
            </a:extLst>
          </p:cNvPr>
          <p:cNvSpPr txBox="1"/>
          <p:nvPr/>
        </p:nvSpPr>
        <p:spPr>
          <a:xfrm>
            <a:off x="428418" y="3783255"/>
            <a:ext cx="5867400" cy="2308324"/>
          </a:xfrm>
          <a:prstGeom prst="rect">
            <a:avLst/>
          </a:prstGeom>
          <a:noFill/>
        </p:spPr>
        <p:txBody>
          <a:bodyPr wrap="square" rtlCol="0">
            <a:spAutoFit/>
          </a:bodyPr>
          <a:lstStyle/>
          <a:p>
            <a:pPr lvl="0" eaLnBrk="0" fontAlgn="base" hangingPunct="0">
              <a:spcBef>
                <a:spcPct val="0"/>
              </a:spcBef>
              <a:spcAft>
                <a:spcPct val="0"/>
              </a:spcAft>
              <a:buSzPts val="1000"/>
              <a:buFont typeface="Symbol" panose="05050102010706020507" pitchFamily="18" charset="2"/>
              <a:buChar char="·"/>
            </a:pPr>
            <a:r>
              <a:rPr lang="en-US" altLang="en-US" sz="1600" b="1" dirty="0">
                <a:solidFill>
                  <a:srgbClr val="4472C4"/>
                </a:solidFill>
                <a:latin typeface="Century Gothic" panose="020B0502020202020204" pitchFamily="34" charset="0"/>
              </a:rPr>
              <a:t> Richardton Park District - Richardton Youth Baseball Age 13/14 Program</a:t>
            </a:r>
          </a:p>
          <a:p>
            <a:pPr lvl="0" eaLnBrk="0" fontAlgn="base" hangingPunct="0">
              <a:spcBef>
                <a:spcPct val="0"/>
              </a:spcBef>
              <a:spcAft>
                <a:spcPct val="0"/>
              </a:spcAft>
              <a:buSzPts val="1000"/>
              <a:buFont typeface="Symbol" panose="05050102010706020507" pitchFamily="18" charset="2"/>
              <a:buChar char="·"/>
            </a:pPr>
            <a:r>
              <a:rPr lang="en-US" altLang="en-US" sz="1600" b="1" dirty="0">
                <a:solidFill>
                  <a:srgbClr val="2F5597"/>
                </a:solidFill>
                <a:latin typeface="Century Gothic" panose="020B0502020202020204" pitchFamily="34" charset="0"/>
              </a:rPr>
              <a:t>  St. John Lutheran Church - Construct Disability Bathroom &amp; Ramp for Church</a:t>
            </a:r>
          </a:p>
          <a:p>
            <a:pPr lvl="0" eaLnBrk="0" fontAlgn="base" hangingPunct="0">
              <a:spcBef>
                <a:spcPct val="0"/>
              </a:spcBef>
              <a:spcAft>
                <a:spcPct val="0"/>
              </a:spcAft>
              <a:buSzPts val="1000"/>
              <a:buFont typeface="Symbol" panose="05050102010706020507" pitchFamily="18" charset="2"/>
              <a:buChar char="·"/>
            </a:pPr>
            <a:r>
              <a:rPr lang="en-US" altLang="en-US" sz="1600" b="1" dirty="0">
                <a:solidFill>
                  <a:srgbClr val="70AD47"/>
                </a:solidFill>
                <a:latin typeface="Century Gothic" panose="020B0502020202020204" pitchFamily="34" charset="0"/>
              </a:rPr>
              <a:t>  American legion electrical update to meet current electrical codes.</a:t>
            </a:r>
          </a:p>
          <a:p>
            <a:pPr lvl="0" eaLnBrk="0" fontAlgn="base" hangingPunct="0">
              <a:spcBef>
                <a:spcPct val="0"/>
              </a:spcBef>
              <a:spcAft>
                <a:spcPct val="0"/>
              </a:spcAft>
              <a:buSzPts val="1000"/>
              <a:buFont typeface="Symbol" panose="05050102010706020507" pitchFamily="18" charset="2"/>
              <a:buChar char="·"/>
            </a:pPr>
            <a:r>
              <a:rPr lang="en-US" altLang="en-US" sz="1600" b="1" dirty="0">
                <a:solidFill>
                  <a:srgbClr val="C00000"/>
                </a:solidFill>
                <a:latin typeface="Century Gothic" panose="020B0502020202020204" pitchFamily="34" charset="0"/>
              </a:rPr>
              <a:t>  PAWS (Richardton-Taylor School District) - Multipurpose Outdoor Court</a:t>
            </a:r>
          </a:p>
          <a:p>
            <a:pPr lvl="0" eaLnBrk="0" fontAlgn="base" hangingPunct="0">
              <a:spcBef>
                <a:spcPct val="0"/>
              </a:spcBef>
              <a:spcAft>
                <a:spcPct val="0"/>
              </a:spcAft>
              <a:buSzPts val="1000"/>
              <a:buFont typeface="Symbol" panose="05050102010706020507" pitchFamily="18" charset="2"/>
              <a:buChar char="·"/>
            </a:pPr>
            <a:r>
              <a:rPr lang="en-US" altLang="en-US" sz="1600" b="1" dirty="0">
                <a:solidFill>
                  <a:srgbClr val="4472C4"/>
                </a:solidFill>
                <a:latin typeface="Century Gothic" panose="020B0502020202020204" pitchFamily="34" charset="0"/>
              </a:rPr>
              <a:t>  Richardton Park District - St Mary's Basketball Court</a:t>
            </a:r>
            <a:endParaRPr lang="en-US" dirty="0"/>
          </a:p>
        </p:txBody>
      </p:sp>
    </p:spTree>
    <p:extLst>
      <p:ext uri="{BB962C8B-B14F-4D97-AF65-F5344CB8AC3E}">
        <p14:creationId xmlns:p14="http://schemas.microsoft.com/office/powerpoint/2010/main" val="151709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760ACB6-AE82-481D-B6EE-F8A1DC0C61CA}"/>
              </a:ext>
            </a:extLst>
          </p:cNvPr>
          <p:cNvSpPr txBox="1">
            <a:spLocks noChangeArrowheads="1"/>
          </p:cNvSpPr>
          <p:nvPr/>
        </p:nvSpPr>
        <p:spPr bwMode="auto">
          <a:xfrm>
            <a:off x="381000" y="1066800"/>
            <a:ext cx="8458200" cy="1676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entury Gothic" panose="020B0502020202020204" pitchFamily="34" charset="0"/>
              </a:rPr>
              <a:t>History of the New Salem Area Community Foundation: </a:t>
            </a:r>
          </a:p>
          <a:p>
            <a:pPr marL="628650" lvl="1" indent="-171450" eaLnBrk="0" fontAlgn="base" hangingPunct="0">
              <a:spcBef>
                <a:spcPct val="0"/>
              </a:spcBef>
              <a:spcAft>
                <a:spcPct val="0"/>
              </a:spcAft>
              <a:buSzPts val="1000"/>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Century Gothic" panose="020B0502020202020204" pitchFamily="34" charset="0"/>
              </a:rPr>
              <a:t>Established in 2013 with a gift from the New Salem Area Credit Union</a:t>
            </a:r>
          </a:p>
          <a:p>
            <a:pPr marL="628650" lvl="1" indent="-171450" eaLnBrk="0" fontAlgn="base" hangingPunct="0">
              <a:spcBef>
                <a:spcPct val="0"/>
              </a:spcBef>
              <a:spcAft>
                <a:spcPct val="0"/>
              </a:spcAft>
              <a:buSzPts val="1000"/>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Century Gothic" panose="020B0502020202020204" pitchFamily="34" charset="0"/>
              </a:rPr>
              <a:t>Current Assets (as of 3/31/19):  $1,361,333</a:t>
            </a:r>
          </a:p>
          <a:p>
            <a:pPr marL="628650" lvl="1" indent="-171450" eaLnBrk="0" fontAlgn="base" hangingPunct="0">
              <a:spcBef>
                <a:spcPct val="0"/>
              </a:spcBef>
              <a:spcAft>
                <a:spcPct val="0"/>
              </a:spcAft>
              <a:buSzPts val="1000"/>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Century Gothic" panose="020B0502020202020204" pitchFamily="34" charset="0"/>
              </a:rPr>
              <a:t>Total Grants Awarded:  35 grants, totaling $419,093</a:t>
            </a:r>
          </a:p>
          <a:p>
            <a:pPr marL="628650" lvl="1" indent="-171450" eaLnBrk="0" fontAlgn="base" hangingPunct="0">
              <a:spcBef>
                <a:spcPct val="0"/>
              </a:spcBef>
              <a:spcAft>
                <a:spcPct val="0"/>
              </a:spcAft>
              <a:buSzPts val="1000"/>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Century Gothic" panose="020B0502020202020204" pitchFamily="34" charset="0"/>
              </a:rPr>
              <a:t>Total grants over the years:</a:t>
            </a:r>
            <a:endParaRPr kumimoji="0" lang="en-US" altLang="en-US" sz="2400" b="0" i="0" u="none" strike="noStrike" cap="none" normalizeH="0" baseline="0" dirty="0">
              <a:ln>
                <a:noFill/>
              </a:ln>
              <a:solidFill>
                <a:schemeClr val="tx1"/>
              </a:solidFill>
              <a:effectLst/>
              <a:latin typeface="Century Gothic" panose="020B0502020202020204" pitchFamily="34" charset="0"/>
            </a:endParaRPr>
          </a:p>
        </p:txBody>
      </p:sp>
      <p:sp>
        <p:nvSpPr>
          <p:cNvPr id="3" name="Rectangle 2">
            <a:extLst>
              <a:ext uri="{FF2B5EF4-FFF2-40B4-BE49-F238E27FC236}">
                <a16:creationId xmlns:a16="http://schemas.microsoft.com/office/drawing/2014/main" id="{E924412F-9235-47F4-9ED1-868D9A43411F}"/>
              </a:ext>
            </a:extLst>
          </p:cNvPr>
          <p:cNvSpPr/>
          <p:nvPr/>
        </p:nvSpPr>
        <p:spPr>
          <a:xfrm>
            <a:off x="-228600" y="457200"/>
            <a:ext cx="7811179" cy="461665"/>
          </a:xfrm>
          <a:prstGeom prst="rect">
            <a:avLst/>
          </a:prstGeom>
        </p:spPr>
        <p:txBody>
          <a:bodyPr wrap="square">
            <a:spAutoFit/>
          </a:bodyPr>
          <a:lstStyle/>
          <a:p>
            <a:pPr algn="ctr"/>
            <a:r>
              <a:rPr lang="en-US" sz="2400" b="1" dirty="0">
                <a:solidFill>
                  <a:srgbClr val="64223A"/>
                </a:solidFill>
                <a:effectLst>
                  <a:outerShdw blurRad="38100" dist="38100" dir="2700000" algn="tl">
                    <a:srgbClr val="000000">
                      <a:alpha val="43137"/>
                    </a:srgbClr>
                  </a:outerShdw>
                </a:effectLst>
                <a:latin typeface="Century Gothic" panose="020B0502020202020204" pitchFamily="34" charset="0"/>
              </a:rPr>
              <a:t>An Example of Another Foundation’s Success:</a:t>
            </a:r>
            <a:endParaRPr lang="en-US" sz="2400" b="1" dirty="0">
              <a:solidFill>
                <a:srgbClr val="64223A"/>
              </a:solidFill>
              <a:latin typeface="Century Gothic" panose="020B0502020202020204" pitchFamily="34" charset="0"/>
            </a:endParaRPr>
          </a:p>
        </p:txBody>
      </p:sp>
      <p:pic>
        <p:nvPicPr>
          <p:cNvPr id="3075" name="Picture 3" descr="New Salem Logo 1">
            <a:extLst>
              <a:ext uri="{FF2B5EF4-FFF2-40B4-BE49-F238E27FC236}">
                <a16:creationId xmlns:a16="http://schemas.microsoft.com/office/drawing/2014/main" id="{9CB8FDD9-2EF6-490C-BA2C-D093B46301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760" y="2399154"/>
            <a:ext cx="3008313" cy="10652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4" name="Group 4">
            <a:extLst>
              <a:ext uri="{FF2B5EF4-FFF2-40B4-BE49-F238E27FC236}">
                <a16:creationId xmlns:a16="http://schemas.microsoft.com/office/drawing/2014/main" id="{E8D1180A-57BA-40D3-ADFD-395E5B709648}"/>
              </a:ext>
            </a:extLst>
          </p:cNvPr>
          <p:cNvGrpSpPr>
            <a:grpSpLocks/>
          </p:cNvGrpSpPr>
          <p:nvPr/>
        </p:nvGrpSpPr>
        <p:grpSpPr bwMode="auto">
          <a:xfrm>
            <a:off x="146050" y="2690812"/>
            <a:ext cx="3476625" cy="3392488"/>
            <a:chOff x="106500834" y="108464156"/>
            <a:chExt cx="3475927" cy="3393240"/>
          </a:xfrm>
        </p:grpSpPr>
        <p:pic>
          <p:nvPicPr>
            <p:cNvPr id="3077" name="Picture 5">
              <a:extLst>
                <a:ext uri="{FF2B5EF4-FFF2-40B4-BE49-F238E27FC236}">
                  <a16:creationId xmlns:a16="http://schemas.microsoft.com/office/drawing/2014/main" id="{8D26CEC2-F89B-43D0-9EDC-A232FF5780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011" r="21869"/>
            <a:stretch>
              <a:fillRect/>
            </a:stretch>
          </p:blipFill>
          <p:spPr bwMode="auto">
            <a:xfrm>
              <a:off x="106500834" y="108464156"/>
              <a:ext cx="3475927" cy="33932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6">
              <a:extLst>
                <a:ext uri="{FF2B5EF4-FFF2-40B4-BE49-F238E27FC236}">
                  <a16:creationId xmlns:a16="http://schemas.microsoft.com/office/drawing/2014/main" id="{FCD0237E-B9EE-42FC-92BB-7D2B8AEBF7A1}"/>
                </a:ext>
              </a:extLst>
            </p:cNvPr>
            <p:cNvSpPr txBox="1">
              <a:spLocks noChangeArrowheads="1"/>
            </p:cNvSpPr>
            <p:nvPr/>
          </p:nvSpPr>
          <p:spPr bwMode="auto">
            <a:xfrm>
              <a:off x="108399873" y="109274392"/>
              <a:ext cx="1179041" cy="805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Emergency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Response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(Fire/Ambulance)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
              <a:extLst>
                <a:ext uri="{FF2B5EF4-FFF2-40B4-BE49-F238E27FC236}">
                  <a16:creationId xmlns:a16="http://schemas.microsoft.com/office/drawing/2014/main" id="{44ACC08F-4FB7-4868-887A-6B6FF3806AA5}"/>
                </a:ext>
              </a:extLst>
            </p:cNvPr>
            <p:cNvSpPr txBox="1">
              <a:spLocks noChangeArrowheads="1"/>
            </p:cNvSpPr>
            <p:nvPr/>
          </p:nvSpPr>
          <p:spPr bwMode="auto">
            <a:xfrm>
              <a:off x="108331358" y="110502345"/>
              <a:ext cx="1208662" cy="9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New Salem &amp; Morton County Park Districts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3939C5A3-FAD4-49AF-92C9-F47EF745CD79}"/>
                </a:ext>
              </a:extLst>
            </p:cNvPr>
            <p:cNvSpPr txBox="1">
              <a:spLocks noChangeArrowheads="1"/>
            </p:cNvSpPr>
            <p:nvPr/>
          </p:nvSpPr>
          <p:spPr bwMode="auto">
            <a:xfrm>
              <a:off x="107399236" y="110926540"/>
              <a:ext cx="759168" cy="688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City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New Salem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42E7DD09-915A-4283-AEDD-36A8743888CB}"/>
                </a:ext>
              </a:extLst>
            </p:cNvPr>
            <p:cNvSpPr txBox="1">
              <a:spLocks noChangeArrowheads="1"/>
            </p:cNvSpPr>
            <p:nvPr/>
          </p:nvSpPr>
          <p:spPr bwMode="auto">
            <a:xfrm>
              <a:off x="106802264" y="110220349"/>
              <a:ext cx="899013" cy="669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New Salem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Fitness Center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DE1CCD51-F1C0-4CF6-BDFB-F6A7351C113A}"/>
                </a:ext>
              </a:extLst>
            </p:cNvPr>
            <p:cNvSpPr txBox="1">
              <a:spLocks noChangeArrowheads="1"/>
            </p:cNvSpPr>
            <p:nvPr/>
          </p:nvSpPr>
          <p:spPr bwMode="auto">
            <a:xfrm>
              <a:off x="106776376" y="109555123"/>
              <a:ext cx="759793" cy="490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Schools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1">
              <a:extLst>
                <a:ext uri="{FF2B5EF4-FFF2-40B4-BE49-F238E27FC236}">
                  <a16:creationId xmlns:a16="http://schemas.microsoft.com/office/drawing/2014/main" id="{9A4C6C1C-E0B8-43EA-8E91-D3C96716FEB6}"/>
                </a:ext>
              </a:extLst>
            </p:cNvPr>
            <p:cNvSpPr txBox="1">
              <a:spLocks noChangeArrowheads="1"/>
            </p:cNvSpPr>
            <p:nvPr/>
          </p:nvSpPr>
          <p:spPr bwMode="auto">
            <a:xfrm rot="2697495">
              <a:off x="107047227" y="109221657"/>
              <a:ext cx="1038159" cy="267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Elm Crest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60831DFD-913F-410C-AFE0-D8F93BD15332}"/>
                </a:ext>
              </a:extLst>
            </p:cNvPr>
            <p:cNvSpPr txBox="1">
              <a:spLocks noChangeArrowheads="1"/>
            </p:cNvSpPr>
            <p:nvPr/>
          </p:nvSpPr>
          <p:spPr bwMode="auto">
            <a:xfrm>
              <a:off x="107762545" y="108621348"/>
              <a:ext cx="535662" cy="653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All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Other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13" name="Table 12">
            <a:extLst>
              <a:ext uri="{FF2B5EF4-FFF2-40B4-BE49-F238E27FC236}">
                <a16:creationId xmlns:a16="http://schemas.microsoft.com/office/drawing/2014/main" id="{DF0B78D5-0989-4ED8-8640-F0E874385024}"/>
              </a:ext>
            </a:extLst>
          </p:cNvPr>
          <p:cNvGraphicFramePr>
            <a:graphicFrameLocks noGrp="1"/>
          </p:cNvGraphicFramePr>
          <p:nvPr>
            <p:extLst>
              <p:ext uri="{D42A27DB-BD31-4B8C-83A1-F6EECF244321}">
                <p14:modId xmlns:p14="http://schemas.microsoft.com/office/powerpoint/2010/main" val="3481239098"/>
              </p:ext>
            </p:extLst>
          </p:nvPr>
        </p:nvGraphicFramePr>
        <p:xfrm>
          <a:off x="4343400" y="3529810"/>
          <a:ext cx="3389630" cy="1992973"/>
        </p:xfrm>
        <a:graphic>
          <a:graphicData uri="http://schemas.openxmlformats.org/drawingml/2006/table">
            <a:tbl>
              <a:tblPr/>
              <a:tblGrid>
                <a:gridCol w="2751071">
                  <a:extLst>
                    <a:ext uri="{9D8B030D-6E8A-4147-A177-3AD203B41FA5}">
                      <a16:colId xmlns:a16="http://schemas.microsoft.com/office/drawing/2014/main" val="2649336493"/>
                    </a:ext>
                  </a:extLst>
                </a:gridCol>
                <a:gridCol w="638559">
                  <a:extLst>
                    <a:ext uri="{9D8B030D-6E8A-4147-A177-3AD203B41FA5}">
                      <a16:colId xmlns:a16="http://schemas.microsoft.com/office/drawing/2014/main" val="3181108378"/>
                    </a:ext>
                  </a:extLst>
                </a:gridCol>
              </a:tblGrid>
              <a:tr h="243459">
                <a:tc>
                  <a:txBody>
                    <a:bodyPr/>
                    <a:lstStyle/>
                    <a:p>
                      <a:pPr marR="0" indent="0" algn="l" rtl="0">
                        <a:lnSpc>
                          <a:spcPct val="119000"/>
                        </a:lnSpc>
                        <a:spcBef>
                          <a:spcPts val="0"/>
                        </a:spcBef>
                        <a:spcAft>
                          <a:spcPts val="1400"/>
                        </a:spcAft>
                      </a:pPr>
                      <a:r>
                        <a:rPr lang="en-US" sz="1200" b="1" kern="1400">
                          <a:ln>
                            <a:noFill/>
                          </a:ln>
                          <a:solidFill>
                            <a:srgbClr val="C00000"/>
                          </a:solidFill>
                          <a:effectLst/>
                          <a:latin typeface="Calibri" panose="020F0502020204030204" pitchFamily="34" charset="0"/>
                        </a:rPr>
                        <a:t>Emergency Response (Fire/Ambulance)</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200" b="1" kern="1400">
                          <a:ln>
                            <a:noFill/>
                          </a:ln>
                          <a:solidFill>
                            <a:srgbClr val="C00000"/>
                          </a:solidFill>
                          <a:effectLst/>
                          <a:latin typeface="Calibri" panose="020F0502020204030204" pitchFamily="34" charset="0"/>
                        </a:rPr>
                        <a:t>$116,197</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21027301"/>
                  </a:ext>
                </a:extLst>
              </a:tr>
              <a:tr h="243459">
                <a:tc>
                  <a:txBody>
                    <a:bodyPr/>
                    <a:lstStyle/>
                    <a:p>
                      <a:pPr marR="0" indent="0" algn="l" rtl="0">
                        <a:lnSpc>
                          <a:spcPct val="119000"/>
                        </a:lnSpc>
                        <a:spcBef>
                          <a:spcPts val="0"/>
                        </a:spcBef>
                        <a:spcAft>
                          <a:spcPts val="1400"/>
                        </a:spcAft>
                      </a:pPr>
                      <a:r>
                        <a:rPr lang="en-US" sz="1200" b="1" kern="1400">
                          <a:ln>
                            <a:noFill/>
                          </a:ln>
                          <a:solidFill>
                            <a:srgbClr val="0070C0"/>
                          </a:solidFill>
                          <a:effectLst/>
                          <a:latin typeface="Calibri" panose="020F0502020204030204" pitchFamily="34" charset="0"/>
                        </a:rPr>
                        <a:t>New Salem/Morton County Parks</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200" b="1" kern="1400">
                          <a:ln>
                            <a:noFill/>
                          </a:ln>
                          <a:solidFill>
                            <a:srgbClr val="0070C0"/>
                          </a:solidFill>
                          <a:effectLst/>
                          <a:latin typeface="Calibri" panose="020F0502020204030204" pitchFamily="34" charset="0"/>
                        </a:rPr>
                        <a:t>$95,969</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35491868"/>
                  </a:ext>
                </a:extLst>
              </a:tr>
              <a:tr h="282918">
                <a:tc>
                  <a:txBody>
                    <a:bodyPr/>
                    <a:lstStyle/>
                    <a:p>
                      <a:pPr marR="0" indent="0" algn="l" rtl="0">
                        <a:lnSpc>
                          <a:spcPct val="119000"/>
                        </a:lnSpc>
                        <a:spcBef>
                          <a:spcPts val="0"/>
                        </a:spcBef>
                        <a:spcAft>
                          <a:spcPts val="1400"/>
                        </a:spcAft>
                      </a:pPr>
                      <a:r>
                        <a:rPr lang="en-US" sz="1200" b="1" kern="1400">
                          <a:ln>
                            <a:noFill/>
                          </a:ln>
                          <a:solidFill>
                            <a:srgbClr val="7E7E7E"/>
                          </a:solidFill>
                          <a:effectLst/>
                          <a:latin typeface="Calibri" panose="020F0502020204030204" pitchFamily="34" charset="0"/>
                        </a:rPr>
                        <a:t>City of New Salem</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200" b="1" kern="1400">
                          <a:ln>
                            <a:noFill/>
                          </a:ln>
                          <a:solidFill>
                            <a:srgbClr val="7E7E7E"/>
                          </a:solidFill>
                          <a:effectLst/>
                          <a:latin typeface="Calibri" panose="020F0502020204030204" pitchFamily="34" charset="0"/>
                        </a:rPr>
                        <a:t>$53,252</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93119654"/>
                  </a:ext>
                </a:extLst>
              </a:tr>
              <a:tr h="249301">
                <a:tc>
                  <a:txBody>
                    <a:bodyPr/>
                    <a:lstStyle/>
                    <a:p>
                      <a:pPr marR="0" indent="0" algn="l" rtl="0">
                        <a:lnSpc>
                          <a:spcPct val="119000"/>
                        </a:lnSpc>
                        <a:spcBef>
                          <a:spcPts val="0"/>
                        </a:spcBef>
                        <a:spcAft>
                          <a:spcPts val="1400"/>
                        </a:spcAft>
                      </a:pPr>
                      <a:r>
                        <a:rPr lang="en-US" sz="1200" b="1" kern="1400">
                          <a:ln>
                            <a:noFill/>
                          </a:ln>
                          <a:solidFill>
                            <a:srgbClr val="FFC000"/>
                          </a:solidFill>
                          <a:effectLst>
                            <a:outerShdw blurRad="63500" dist="50800" dir="5400000" sx="0" sy="0">
                              <a:srgbClr val="000000">
                                <a:alpha val="50000"/>
                              </a:srgbClr>
                            </a:outerShdw>
                          </a:effectLst>
                          <a:latin typeface="Calibri" panose="020F0502020204030204" pitchFamily="34" charset="0"/>
                        </a:rPr>
                        <a:t>New Salem Fitness Center</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200" b="1" kern="1400">
                          <a:ln>
                            <a:noFill/>
                          </a:ln>
                          <a:solidFill>
                            <a:srgbClr val="FFC000"/>
                          </a:solidFill>
                          <a:effectLst>
                            <a:outerShdw blurRad="63500" dist="50800" dir="5400000" sx="0" sy="0">
                              <a:srgbClr val="000000">
                                <a:alpha val="50000"/>
                              </a:srgbClr>
                            </a:outerShdw>
                          </a:effectLst>
                          <a:latin typeface="Calibri" panose="020F0502020204030204" pitchFamily="34" charset="0"/>
                        </a:rPr>
                        <a:t>$48,750</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89108190"/>
                  </a:ext>
                </a:extLst>
              </a:tr>
              <a:tr h="243459">
                <a:tc>
                  <a:txBody>
                    <a:bodyPr/>
                    <a:lstStyle/>
                    <a:p>
                      <a:pPr marR="0" indent="0" algn="l" rtl="0">
                        <a:lnSpc>
                          <a:spcPct val="119000"/>
                        </a:lnSpc>
                        <a:spcBef>
                          <a:spcPts val="0"/>
                        </a:spcBef>
                        <a:spcAft>
                          <a:spcPts val="1400"/>
                        </a:spcAft>
                      </a:pPr>
                      <a:r>
                        <a:rPr lang="en-US" sz="1200" b="1" kern="1400">
                          <a:ln>
                            <a:noFill/>
                          </a:ln>
                          <a:solidFill>
                            <a:srgbClr val="7030A0"/>
                          </a:solidFill>
                          <a:effectLst/>
                          <a:latin typeface="Calibri" panose="020F0502020204030204" pitchFamily="34" charset="0"/>
                        </a:rPr>
                        <a:t>New Salem/Almont Schools &amp; PreSchool</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200" b="1" kern="1400">
                          <a:ln>
                            <a:noFill/>
                          </a:ln>
                          <a:solidFill>
                            <a:srgbClr val="7030A0"/>
                          </a:solidFill>
                          <a:effectLst/>
                          <a:latin typeface="Calibri" panose="020F0502020204030204" pitchFamily="34" charset="0"/>
                        </a:rPr>
                        <a:t>$45,975</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39871831"/>
                  </a:ext>
                </a:extLst>
              </a:tr>
              <a:tr h="243459">
                <a:tc>
                  <a:txBody>
                    <a:bodyPr/>
                    <a:lstStyle/>
                    <a:p>
                      <a:pPr marR="0" indent="0" algn="l" rtl="0">
                        <a:lnSpc>
                          <a:spcPct val="119000"/>
                        </a:lnSpc>
                        <a:spcBef>
                          <a:spcPts val="0"/>
                        </a:spcBef>
                        <a:spcAft>
                          <a:spcPts val="1400"/>
                        </a:spcAft>
                      </a:pPr>
                      <a:r>
                        <a:rPr lang="en-US" sz="1200" b="1" kern="1400">
                          <a:ln>
                            <a:noFill/>
                          </a:ln>
                          <a:solidFill>
                            <a:srgbClr val="70AD47"/>
                          </a:solidFill>
                          <a:effectLst/>
                          <a:latin typeface="Calibri" panose="020F0502020204030204" pitchFamily="34" charset="0"/>
                        </a:rPr>
                        <a:t>Elm Crest Manor</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200" b="1" kern="1400">
                          <a:ln>
                            <a:noFill/>
                          </a:ln>
                          <a:solidFill>
                            <a:srgbClr val="70AD47"/>
                          </a:solidFill>
                          <a:effectLst/>
                          <a:latin typeface="Calibri" panose="020F0502020204030204" pitchFamily="34" charset="0"/>
                        </a:rPr>
                        <a:t>$27,250</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91172455"/>
                  </a:ext>
                </a:extLst>
              </a:tr>
              <a:tr h="243459">
                <a:tc>
                  <a:txBody>
                    <a:bodyPr/>
                    <a:lstStyle/>
                    <a:p>
                      <a:pPr marR="0" indent="0" algn="l" rtl="0">
                        <a:lnSpc>
                          <a:spcPct val="119000"/>
                        </a:lnSpc>
                        <a:spcBef>
                          <a:spcPts val="0"/>
                        </a:spcBef>
                        <a:spcAft>
                          <a:spcPts val="1400"/>
                        </a:spcAft>
                      </a:pPr>
                      <a:r>
                        <a:rPr lang="en-US" sz="1200" b="1" kern="1400">
                          <a:ln>
                            <a:noFill/>
                          </a:ln>
                          <a:solidFill>
                            <a:srgbClr val="FF6600"/>
                          </a:solidFill>
                          <a:effectLst/>
                          <a:latin typeface="Calibri" panose="020F0502020204030204" pitchFamily="34" charset="0"/>
                        </a:rPr>
                        <a:t>All other grantees (5)</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200" b="1" u="sng" kern="1400">
                          <a:ln>
                            <a:noFill/>
                          </a:ln>
                          <a:solidFill>
                            <a:srgbClr val="FF6600"/>
                          </a:solidFill>
                          <a:effectLst/>
                          <a:latin typeface="Calibri" panose="020F0502020204030204" pitchFamily="34" charset="0"/>
                        </a:rPr>
                        <a:t>$31,700</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77472922"/>
                  </a:ext>
                </a:extLst>
              </a:tr>
              <a:tr h="243459">
                <a:tc>
                  <a:txBody>
                    <a:bodyPr/>
                    <a:lstStyle/>
                    <a:p>
                      <a:pPr marR="0" indent="0" algn="r" rtl="0">
                        <a:lnSpc>
                          <a:spcPct val="119000"/>
                        </a:lnSpc>
                        <a:spcBef>
                          <a:spcPts val="0"/>
                        </a:spcBef>
                        <a:spcAft>
                          <a:spcPts val="1400"/>
                        </a:spcAft>
                      </a:pPr>
                      <a:r>
                        <a:rPr lang="en-US" sz="1200"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marR="0" indent="0" algn="r" rtl="0">
                        <a:lnSpc>
                          <a:spcPct val="119000"/>
                        </a:lnSpc>
                        <a:spcBef>
                          <a:spcPts val="0"/>
                        </a:spcBef>
                        <a:spcAft>
                          <a:spcPts val="1400"/>
                        </a:spcAft>
                      </a:pPr>
                      <a:r>
                        <a:rPr lang="en-US" sz="1200" b="1" kern="1400" dirty="0">
                          <a:ln>
                            <a:noFill/>
                          </a:ln>
                          <a:solidFill>
                            <a:srgbClr val="000000"/>
                          </a:solidFill>
                          <a:effectLst/>
                          <a:latin typeface="Calibri" panose="020F0502020204030204" pitchFamily="34" charset="0"/>
                        </a:rPr>
                        <a:t>$419,093</a:t>
                      </a:r>
                      <a:endParaRPr lang="en-US" sz="1000" kern="1400" dirty="0">
                        <a:ln>
                          <a:noFill/>
                        </a:ln>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54077644"/>
                  </a:ext>
                </a:extLst>
              </a:tr>
            </a:tbl>
          </a:graphicData>
        </a:graphic>
      </p:graphicFrame>
      <p:sp>
        <p:nvSpPr>
          <p:cNvPr id="14" name="Control 14">
            <a:extLst>
              <a:ext uri="{FF2B5EF4-FFF2-40B4-BE49-F238E27FC236}">
                <a16:creationId xmlns:a16="http://schemas.microsoft.com/office/drawing/2014/main" id="{CED4D562-809E-46C7-A02C-46D237248BFE}"/>
              </a:ext>
            </a:extLst>
          </p:cNvPr>
          <p:cNvSpPr>
            <a:spLocks noChangeArrowheads="1" noChangeShapeType="1"/>
          </p:cNvSpPr>
          <p:nvPr/>
        </p:nvSpPr>
        <p:spPr bwMode="auto">
          <a:xfrm>
            <a:off x="8270240" y="7946566"/>
            <a:ext cx="3389313" cy="19923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921172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7080</TotalTime>
  <Words>1955</Words>
  <Application>Microsoft Office PowerPoint</Application>
  <PresentationFormat>On-screen Show (4:3)</PresentationFormat>
  <Paragraphs>275</Paragraphs>
  <Slides>16</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Century Gothic</vt:lpstr>
      <vt:lpstr>Segoe Script</vt:lpstr>
      <vt:lpstr>Symbol</vt:lpstr>
      <vt:lpstr>Times New Roman</vt:lpstr>
      <vt:lpstr>Trajan Pro</vt:lpstr>
      <vt:lpstr>Office Theme</vt:lpstr>
      <vt:lpstr>Custom Design</vt:lpstr>
      <vt:lpstr>PowerPoint Presentation</vt:lpstr>
      <vt:lpstr>Focus </vt:lpstr>
      <vt:lpstr>Magic of Endowment: Permanent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Other Fund Tools for Community Philanthropy</vt:lpstr>
      <vt:lpstr>QUESTIONS</vt:lpstr>
      <vt:lpstr>Powers Lake Community Foundation Advisory Committee  Kevin Carlson (Chair) Kari Enget (Vice-chair) Sonja Tinjum (Secretary) Jennifer Titus (Treasurer) Mark Douts Dennis Dosch Elda Titus Jessica Bullinger    Contact:  PowersLake@NDCF.net NDCF.net/PowersLake  </vt:lpstr>
      <vt:lpstr>NDCF State &amp; Regional Support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dc:creator>
  <cp:lastModifiedBy>Christi</cp:lastModifiedBy>
  <cp:revision>290</cp:revision>
  <cp:lastPrinted>2019-04-30T14:39:47Z</cp:lastPrinted>
  <dcterms:created xsi:type="dcterms:W3CDTF">2014-04-07T18:44:10Z</dcterms:created>
  <dcterms:modified xsi:type="dcterms:W3CDTF">2019-11-21T17:49:56Z</dcterms:modified>
</cp:coreProperties>
</file>